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</p:sldMasterIdLst>
  <p:notesMasterIdLst>
    <p:notesMasterId r:id="rId34"/>
  </p:notesMasterIdLst>
  <p:handoutMasterIdLst>
    <p:handoutMasterId r:id="rId35"/>
  </p:handoutMasterIdLst>
  <p:sldIdLst>
    <p:sldId id="4487" r:id="rId2"/>
    <p:sldId id="4488" r:id="rId3"/>
    <p:sldId id="4489" r:id="rId4"/>
    <p:sldId id="4473" r:id="rId5"/>
    <p:sldId id="4494" r:id="rId6"/>
    <p:sldId id="4495" r:id="rId7"/>
    <p:sldId id="4496" r:id="rId8"/>
    <p:sldId id="4498" r:id="rId9"/>
    <p:sldId id="4497" r:id="rId10"/>
    <p:sldId id="4499" r:id="rId11"/>
    <p:sldId id="4500" r:id="rId12"/>
    <p:sldId id="4501" r:id="rId13"/>
    <p:sldId id="4505" r:id="rId14"/>
    <p:sldId id="4503" r:id="rId15"/>
    <p:sldId id="4502" r:id="rId16"/>
    <p:sldId id="4506" r:id="rId17"/>
    <p:sldId id="4507" r:id="rId18"/>
    <p:sldId id="4508" r:id="rId19"/>
    <p:sldId id="4509" r:id="rId20"/>
    <p:sldId id="4510" r:id="rId21"/>
    <p:sldId id="4511" r:id="rId22"/>
    <p:sldId id="4512" r:id="rId23"/>
    <p:sldId id="4513" r:id="rId24"/>
    <p:sldId id="4514" r:id="rId25"/>
    <p:sldId id="4515" r:id="rId26"/>
    <p:sldId id="4516" r:id="rId27"/>
    <p:sldId id="4517" r:id="rId28"/>
    <p:sldId id="4521" r:id="rId29"/>
    <p:sldId id="4519" r:id="rId30"/>
    <p:sldId id="4520" r:id="rId31"/>
    <p:sldId id="4518" r:id="rId32"/>
    <p:sldId id="4504" r:id="rId33"/>
  </p:sldIdLst>
  <p:sldSz cx="12858750" cy="7232650"/>
  <p:notesSz cx="6858000" cy="9144000"/>
  <p:custDataLst>
    <p:tags r:id="rId3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EFEFEF"/>
    <a:srgbClr val="A5A5A5"/>
    <a:srgbClr val="004358"/>
    <a:srgbClr val="ED7D31"/>
    <a:srgbClr val="29ABE2"/>
    <a:srgbClr val="3B4E55"/>
    <a:srgbClr val="C00000"/>
    <a:srgbClr val="D14E5B"/>
    <a:srgbClr val="CA8F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9" autoAdjust="0"/>
    <p:restoredTop sz="95274" autoAdjust="0"/>
  </p:normalViewPr>
  <p:slideViewPr>
    <p:cSldViewPr>
      <p:cViewPr varScale="1">
        <p:scale>
          <a:sx n="81" d="100"/>
          <a:sy n="81" d="100"/>
        </p:scale>
        <p:origin x="528" y="62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2021/11/30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568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535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525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01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472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597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460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36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737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241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846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2781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707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782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3547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4619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981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023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4098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313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6231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739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7637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4450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2314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147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248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77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359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670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621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465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288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2.png"/><Relationship Id="rId18" Type="http://schemas.microsoft.com/office/2007/relationships/hdphoto" Target="../media/hdphoto8.wdp"/><Relationship Id="rId26" Type="http://schemas.openxmlformats.org/officeDocument/2006/relationships/image" Target="../media/image20.png"/><Relationship Id="rId3" Type="http://schemas.openxmlformats.org/officeDocument/2006/relationships/image" Target="../media/image7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microsoft.com/office/2007/relationships/hdphoto" Target="../media/hdphoto5.wdp"/><Relationship Id="rId17" Type="http://schemas.openxmlformats.org/officeDocument/2006/relationships/image" Target="../media/image14.png"/><Relationship Id="rId25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6" Type="http://schemas.microsoft.com/office/2007/relationships/hdphoto" Target="../media/hdphoto7.wdp"/><Relationship Id="rId20" Type="http://schemas.microsoft.com/office/2007/relationships/hdphoto" Target="../media/hdphoto9.wdp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24" Type="http://schemas.openxmlformats.org/officeDocument/2006/relationships/image" Target="../media/image18.pn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10" Type="http://schemas.microsoft.com/office/2007/relationships/hdphoto" Target="../media/hdphoto4.wdp"/><Relationship Id="rId19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microsoft.com/office/2007/relationships/hdphoto" Target="../media/hdphoto6.wdp"/><Relationship Id="rId22" Type="http://schemas.microsoft.com/office/2007/relationships/hdphoto" Target="../media/hdphoto10.wdp"/><Relationship Id="rId27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6" Type="http://schemas.openxmlformats.org/officeDocument/2006/relationships/notesSlide" Target="../notesSlides/notesSlide2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977573" y="-60647"/>
            <a:ext cx="14878122" cy="6246862"/>
            <a:chOff x="-977573" y="-60647"/>
            <a:chExt cx="14878122" cy="6246862"/>
          </a:xfrm>
        </p:grpSpPr>
        <p:pic>
          <p:nvPicPr>
            <p:cNvPr id="1026" name="Picture 2" descr="全台雙唯一成大數位智造工坊開幕- 寶島- 中時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5360" y="-60647"/>
              <a:ext cx="13054108" cy="3900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/>
            <p:cNvSpPr/>
            <p:nvPr/>
          </p:nvSpPr>
          <p:spPr>
            <a:xfrm rot="20348438">
              <a:off x="6567423" y="2945855"/>
              <a:ext cx="7333126" cy="3240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3B4E55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754205">
              <a:off x="-977573" y="2510186"/>
              <a:ext cx="9382076" cy="3240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3B4E55"/>
                </a:solidFill>
              </a:endParaRPr>
            </a:p>
          </p:txBody>
        </p:sp>
      </p:grp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2" y="6906855"/>
            <a:ext cx="12858749" cy="325795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3981103" y="5429258"/>
            <a:ext cx="4735435" cy="54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endParaRPr lang="zh-CN" altLang="en-US" sz="1600" dirty="0">
              <a:solidFill>
                <a:srgbClr val="004358"/>
              </a:solidFill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TW" altLang="en-US" sz="1600" dirty="0">
                <a:solidFill>
                  <a:srgbClr val="004358"/>
                </a:solidFill>
                <a:cs typeface="Arial" panose="020B0604020202020204" pitchFamily="34" charset="0"/>
              </a:rPr>
              <a:t>組員 </a:t>
            </a:r>
            <a:r>
              <a:rPr lang="en-US" altLang="zh-TW" sz="1600" dirty="0">
                <a:solidFill>
                  <a:srgbClr val="004358"/>
                </a:solidFill>
                <a:cs typeface="Arial" panose="020B0604020202020204" pitchFamily="34" charset="0"/>
              </a:rPr>
              <a:t>: </a:t>
            </a:r>
            <a:r>
              <a:rPr lang="zh-TW" altLang="en-US" sz="1600" dirty="0">
                <a:solidFill>
                  <a:srgbClr val="004358"/>
                </a:solidFill>
                <a:cs typeface="Arial" panose="020B0604020202020204" pitchFamily="34" charset="0"/>
              </a:rPr>
              <a:t>古若</a:t>
            </a:r>
            <a:r>
              <a:rPr lang="zh-TW" altLang="en-US" sz="1600" dirty="0" smtClean="0">
                <a:solidFill>
                  <a:srgbClr val="004358"/>
                </a:solidFill>
                <a:cs typeface="Arial" panose="020B0604020202020204" pitchFamily="34" charset="0"/>
              </a:rPr>
              <a:t>喬 </a:t>
            </a:r>
            <a:r>
              <a:rPr lang="en-US" altLang="zh-TW" sz="1600" dirty="0" smtClean="0">
                <a:solidFill>
                  <a:srgbClr val="004358"/>
                </a:solidFill>
                <a:cs typeface="Arial" panose="020B0604020202020204" pitchFamily="34" charset="0"/>
              </a:rPr>
              <a:t>/ </a:t>
            </a:r>
            <a:r>
              <a:rPr lang="zh-TW" altLang="en-US" sz="1600" dirty="0" smtClean="0">
                <a:solidFill>
                  <a:srgbClr val="004358"/>
                </a:solidFill>
                <a:cs typeface="Arial" panose="020B0604020202020204" pitchFamily="34" charset="0"/>
              </a:rPr>
              <a:t>陳品修 </a:t>
            </a:r>
            <a:r>
              <a:rPr lang="en-US" altLang="zh-TW" sz="1600" dirty="0" smtClean="0">
                <a:solidFill>
                  <a:srgbClr val="004358"/>
                </a:solidFill>
                <a:cs typeface="Arial" panose="020B0604020202020204" pitchFamily="34" charset="0"/>
              </a:rPr>
              <a:t>/ </a:t>
            </a:r>
            <a:r>
              <a:rPr lang="zh-TW" altLang="en-US" sz="1600" dirty="0" smtClean="0">
                <a:solidFill>
                  <a:srgbClr val="004358"/>
                </a:solidFill>
                <a:cs typeface="Arial" panose="020B0604020202020204" pitchFamily="34" charset="0"/>
              </a:rPr>
              <a:t>謝</a:t>
            </a:r>
            <a:r>
              <a:rPr lang="zh-TW" altLang="en-US" sz="1600" dirty="0">
                <a:solidFill>
                  <a:srgbClr val="004358"/>
                </a:solidFill>
                <a:cs typeface="Arial" panose="020B0604020202020204" pitchFamily="34" charset="0"/>
              </a:rPr>
              <a:t>慈</a:t>
            </a:r>
            <a:r>
              <a:rPr lang="zh-TW" altLang="en-US" sz="1600" dirty="0" smtClean="0">
                <a:solidFill>
                  <a:srgbClr val="004358"/>
                </a:solidFill>
                <a:cs typeface="Arial" panose="020B0604020202020204" pitchFamily="34" charset="0"/>
              </a:rPr>
              <a:t>芯</a:t>
            </a:r>
            <a:endParaRPr lang="zh-TW" altLang="en-US" sz="1600" dirty="0">
              <a:solidFill>
                <a:srgbClr val="004358"/>
              </a:solidFill>
              <a:cs typeface="Arial" panose="020B0604020202020204" pitchFamily="34" charset="0"/>
            </a:endParaRPr>
          </a:p>
        </p:txBody>
      </p:sp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3369035" y="5001402"/>
            <a:ext cx="61206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TW" altLang="en-US" sz="2400" dirty="0">
                <a:solidFill>
                  <a:srgbClr val="004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解決營造業人力不足問題</a:t>
            </a:r>
          </a:p>
        </p:txBody>
      </p:sp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2360660" y="3875140"/>
            <a:ext cx="813743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TW" altLang="en-US" sz="6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機械手臂的應用</a:t>
            </a:r>
            <a:endParaRPr lang="en-US" altLang="zh-CN" sz="60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8575481" y="2041649"/>
            <a:ext cx="4283270" cy="1708614"/>
          </a:xfrm>
          <a:custGeom>
            <a:avLst/>
            <a:gdLst>
              <a:gd name="T0" fmla="*/ 1437 w 1437"/>
              <a:gd name="T1" fmla="*/ 0 h 708"/>
              <a:gd name="T2" fmla="*/ 1437 w 1437"/>
              <a:gd name="T3" fmla="*/ 270 h 708"/>
              <a:gd name="T4" fmla="*/ 0 w 1437"/>
              <a:gd name="T5" fmla="*/ 708 h 708"/>
              <a:gd name="T6" fmla="*/ 1437 w 1437"/>
              <a:gd name="T7" fmla="*/ 0 h 7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37" h="708">
                <a:moveTo>
                  <a:pt x="1437" y="0"/>
                </a:moveTo>
                <a:lnTo>
                  <a:pt x="1437" y="270"/>
                </a:lnTo>
                <a:lnTo>
                  <a:pt x="0" y="708"/>
                </a:lnTo>
                <a:lnTo>
                  <a:pt x="1437" y="0"/>
                </a:lnTo>
                <a:close/>
              </a:path>
            </a:pathLst>
          </a:custGeom>
          <a:solidFill>
            <a:srgbClr val="ED7D3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1" y="2041649"/>
            <a:ext cx="8575479" cy="1708614"/>
          </a:xfrm>
          <a:custGeom>
            <a:avLst/>
            <a:gdLst>
              <a:gd name="T0" fmla="*/ 0 w 2877"/>
              <a:gd name="T1" fmla="*/ 0 h 708"/>
              <a:gd name="T2" fmla="*/ 2877 w 2877"/>
              <a:gd name="T3" fmla="*/ 708 h 708"/>
              <a:gd name="T4" fmla="*/ 0 w 2877"/>
              <a:gd name="T5" fmla="*/ 270 h 708"/>
              <a:gd name="T6" fmla="*/ 0 w 2877"/>
              <a:gd name="T7" fmla="*/ 0 h 7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77" h="708">
                <a:moveTo>
                  <a:pt x="0" y="0"/>
                </a:moveTo>
                <a:lnTo>
                  <a:pt x="2877" y="708"/>
                </a:lnTo>
                <a:lnTo>
                  <a:pt x="0" y="270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4358"/>
              </a:solidFill>
            </a:endParaRPr>
          </a:p>
        </p:txBody>
      </p:sp>
      <p:sp>
        <p:nvSpPr>
          <p:cNvPr id="21" name="副標題 2"/>
          <p:cNvSpPr txBox="1">
            <a:spLocks/>
          </p:cNvSpPr>
          <p:nvPr/>
        </p:nvSpPr>
        <p:spPr>
          <a:xfrm>
            <a:off x="7365479" y="6449850"/>
            <a:ext cx="5275729" cy="4424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spcAft>
                <a:spcPts val="0"/>
              </a:spcAft>
              <a:buNone/>
            </a:pPr>
            <a:r>
              <a:rPr lang="en-US" altLang="zh-TW" sz="2000" dirty="0" smtClean="0">
                <a:solidFill>
                  <a:srgbClr val="004358"/>
                </a:solidFill>
              </a:rPr>
              <a:t>2021/11/17</a:t>
            </a:r>
            <a:endParaRPr lang="zh-TW" altLang="en-US" sz="2000" dirty="0">
              <a:solidFill>
                <a:srgbClr val="004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6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857250" y="654936"/>
            <a:ext cx="902850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TW" altLang="en-US" sz="4000" b="1" dirty="0">
                <a:solidFill>
                  <a:srgbClr val="A5A5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情境</a:t>
            </a:r>
            <a:r>
              <a:rPr lang="zh-TW" altLang="en-US" sz="4000" b="1" dirty="0" smtClean="0">
                <a:solidFill>
                  <a:srgbClr val="A5A5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 </a:t>
            </a:r>
            <a:r>
              <a:rPr lang="zh-TW" altLang="en-US" sz="4000" b="1" dirty="0">
                <a:solidFill>
                  <a:srgbClr val="A5A5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4000" b="1" dirty="0" smtClean="0">
                <a:solidFill>
                  <a:srgbClr val="A5A5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工廠搬貨情境示意圖</a:t>
            </a:r>
            <a:endParaRPr lang="zh-CN" altLang="en-US" sz="4000" dirty="0">
              <a:solidFill>
                <a:srgbClr val="A5A5A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6220285" y="1428691"/>
            <a:ext cx="6826030" cy="4802145"/>
            <a:chOff x="2178423" y="1757082"/>
            <a:chExt cx="9152965" cy="5358367"/>
          </a:xfrm>
        </p:grpSpPr>
        <p:pic>
          <p:nvPicPr>
            <p:cNvPr id="7" name="Picture 2" descr="https://m1.aboluowang.com/uploadfile/2021/0331/20210331090342126.gif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1033" y="2277034"/>
              <a:ext cx="7859488" cy="431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2366682" y="1757082"/>
              <a:ext cx="8964706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178423" y="6201049"/>
              <a:ext cx="8964706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" name="Picture 4" descr="波士頓動力第一「苦力」Stretch上線搬磚_新智元- MdEditor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19" y="2248173"/>
            <a:ext cx="5687883" cy="316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群組 24"/>
          <p:cNvGrpSpPr/>
          <p:nvPr/>
        </p:nvGrpSpPr>
        <p:grpSpPr>
          <a:xfrm>
            <a:off x="-1" y="-1041"/>
            <a:ext cx="12858751" cy="433677"/>
            <a:chOff x="-1" y="-1041"/>
            <a:chExt cx="12858751" cy="433677"/>
          </a:xfrm>
        </p:grpSpPr>
        <p:grpSp>
          <p:nvGrpSpPr>
            <p:cNvPr id="26" name="群組 25"/>
            <p:cNvGrpSpPr/>
            <p:nvPr/>
          </p:nvGrpSpPr>
          <p:grpSpPr>
            <a:xfrm>
              <a:off x="-1" y="-1041"/>
              <a:ext cx="10899588" cy="433677"/>
              <a:chOff x="-1" y="-1041"/>
              <a:chExt cx="10899588" cy="433677"/>
            </a:xfrm>
          </p:grpSpPr>
          <p:grpSp>
            <p:nvGrpSpPr>
              <p:cNvPr id="28" name="群組 27"/>
              <p:cNvGrpSpPr/>
              <p:nvPr/>
            </p:nvGrpSpPr>
            <p:grpSpPr>
              <a:xfrm>
                <a:off x="-1" y="-1041"/>
                <a:ext cx="8940427" cy="433677"/>
                <a:chOff x="-1" y="-666"/>
                <a:chExt cx="6357637" cy="277566"/>
              </a:xfrm>
            </p:grpSpPr>
            <p:sp>
              <p:nvSpPr>
                <p:cNvPr id="30" name="Google Shape;110;p17"/>
                <p:cNvSpPr txBox="1">
                  <a:spLocks/>
                </p:cNvSpPr>
                <p:nvPr/>
              </p:nvSpPr>
              <p:spPr>
                <a:xfrm>
                  <a:off x="3102880" y="0"/>
                  <a:ext cx="1716112" cy="276900"/>
                </a:xfrm>
                <a:prstGeom prst="rect">
                  <a:avLst/>
                </a:prstGeom>
                <a:solidFill>
                  <a:srgbClr val="5B9BD5">
                    <a:alpha val="42000"/>
                  </a:srgbClr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666666"/>
                      </a:solidFill>
                    </a:rPr>
                    <a:t>Ch3  </a:t>
                  </a:r>
                  <a:r>
                    <a:rPr lang="zh-TW" altLang="en-US" sz="1175" b="1" dirty="0">
                      <a:solidFill>
                        <a:srgbClr val="666666"/>
                      </a:solidFill>
                    </a:rPr>
                    <a:t>應用情境</a:t>
                  </a: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31" name="Google Shape;111;p17"/>
                <p:cNvSpPr txBox="1">
                  <a:spLocks/>
                </p:cNvSpPr>
                <p:nvPr/>
              </p:nvSpPr>
              <p:spPr>
                <a:xfrm>
                  <a:off x="-1" y="-665"/>
                  <a:ext cx="1561933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Ch1  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背景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  <p:sp>
              <p:nvSpPr>
                <p:cNvPr id="32" name="Google Shape;112;p17"/>
                <p:cNvSpPr txBox="1">
                  <a:spLocks/>
                </p:cNvSpPr>
                <p:nvPr/>
              </p:nvSpPr>
              <p:spPr>
                <a:xfrm>
                  <a:off x="1564618" y="-665"/>
                  <a:ext cx="1539796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Ch2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目的</a:t>
                  </a:r>
                </a:p>
              </p:txBody>
            </p:sp>
            <p:sp>
              <p:nvSpPr>
                <p:cNvPr id="33" name="Google Shape;113;p17"/>
                <p:cNvSpPr txBox="1">
                  <a:spLocks/>
                </p:cNvSpPr>
                <p:nvPr/>
              </p:nvSpPr>
              <p:spPr>
                <a:xfrm>
                  <a:off x="4806772" y="-666"/>
                  <a:ext cx="1550864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CCCCCC"/>
                      </a:solidFill>
                    </a:rPr>
                    <a:t>Ch4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  未來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發展</a:t>
                  </a:r>
                </a:p>
              </p:txBody>
            </p:sp>
          </p:grpSp>
          <p:sp>
            <p:nvSpPr>
              <p:cNvPr id="29" name="Google Shape;113;p17"/>
              <p:cNvSpPr txBox="1">
                <a:spLocks/>
              </p:cNvSpPr>
              <p:nvPr/>
            </p:nvSpPr>
            <p:spPr>
              <a:xfrm>
                <a:off x="8940424" y="-1040"/>
                <a:ext cx="1959163" cy="432636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75"/>
                  <a:buNone/>
                </a:pPr>
                <a:r>
                  <a:rPr lang="en-US" altLang="zh-TW" sz="1175" b="1" dirty="0" smtClean="0">
                    <a:solidFill>
                      <a:srgbClr val="CCCCCC"/>
                    </a:solidFill>
                  </a:rPr>
                  <a:t>Ch5</a:t>
                </a:r>
                <a:r>
                  <a:rPr lang="zh-TW" altLang="en-US" sz="1175" b="1" dirty="0" smtClean="0">
                    <a:solidFill>
                      <a:srgbClr val="CCCCCC"/>
                    </a:solidFill>
                  </a:rPr>
                  <a:t>  </a:t>
                </a:r>
                <a:r>
                  <a:rPr lang="zh-TW" altLang="en-US" sz="1175" b="1" dirty="0">
                    <a:solidFill>
                      <a:srgbClr val="CCCCCC"/>
                    </a:solidFill>
                  </a:rPr>
                  <a:t>追加訓練</a:t>
                </a:r>
              </a:p>
            </p:txBody>
          </p:sp>
        </p:grpSp>
        <p:sp>
          <p:nvSpPr>
            <p:cNvPr id="27" name="Google Shape;113;p17"/>
            <p:cNvSpPr txBox="1">
              <a:spLocks/>
            </p:cNvSpPr>
            <p:nvPr/>
          </p:nvSpPr>
          <p:spPr>
            <a:xfrm>
              <a:off x="10899587" y="0"/>
              <a:ext cx="1959163" cy="432636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75"/>
                <a:buNone/>
              </a:pPr>
              <a:r>
                <a:rPr lang="en-US" altLang="zh-TW" sz="1175" b="1" dirty="0" smtClean="0">
                  <a:solidFill>
                    <a:srgbClr val="CCCCCC"/>
                  </a:solidFill>
                </a:rPr>
                <a:t>Ch6</a:t>
              </a:r>
              <a:r>
                <a:rPr lang="zh-TW" altLang="en-US" sz="1175" b="1" dirty="0" smtClean="0">
                  <a:solidFill>
                    <a:srgbClr val="CCCCCC"/>
                  </a:solidFill>
                </a:rPr>
                <a:t>  成果結語</a:t>
              </a:r>
              <a:endParaRPr lang="zh-TW" altLang="en-US" sz="1175" b="1" dirty="0">
                <a:solidFill>
                  <a:srgbClr val="CCCC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79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857250" y="657868"/>
            <a:ext cx="902850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TW" altLang="en-US" sz="4000" b="1" dirty="0">
                <a:solidFill>
                  <a:srgbClr val="A5A5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情境</a:t>
            </a:r>
            <a:r>
              <a:rPr lang="zh-TW" altLang="en-US" sz="4000" b="1" dirty="0" smtClean="0">
                <a:solidFill>
                  <a:srgbClr val="A5A5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 </a:t>
            </a:r>
            <a:r>
              <a:rPr lang="zh-TW" altLang="en-US" sz="4000" b="1" dirty="0">
                <a:solidFill>
                  <a:srgbClr val="A5A5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4000" b="1" dirty="0" smtClean="0">
                <a:solidFill>
                  <a:srgbClr val="A5A5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工廠搬貨情境</a:t>
            </a:r>
            <a:endParaRPr lang="zh-CN" altLang="en-US" sz="4000" dirty="0">
              <a:solidFill>
                <a:srgbClr val="A5A5A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618044"/>
              </p:ext>
            </p:extLst>
          </p:nvPr>
        </p:nvGraphicFramePr>
        <p:xfrm>
          <a:off x="7791114" y="1273421"/>
          <a:ext cx="4680519" cy="54757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7085">
                  <a:extLst>
                    <a:ext uri="{9D8B030D-6E8A-4147-A177-3AD203B41FA5}">
                      <a16:colId xmlns:a16="http://schemas.microsoft.com/office/drawing/2014/main" val="3662419780"/>
                    </a:ext>
                  </a:extLst>
                </a:gridCol>
                <a:gridCol w="3373434">
                  <a:extLst>
                    <a:ext uri="{9D8B030D-6E8A-4147-A177-3AD203B41FA5}">
                      <a16:colId xmlns:a16="http://schemas.microsoft.com/office/drawing/2014/main" val="791750548"/>
                    </a:ext>
                  </a:extLst>
                </a:gridCol>
              </a:tblGrid>
              <a:tr h="43780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語音命令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261" marR="612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命令目的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261" marR="61261" marT="0" marB="0"/>
                </a:tc>
                <a:extLst>
                  <a:ext uri="{0D108BD9-81ED-4DB2-BD59-A6C34878D82A}">
                    <a16:rowId xmlns:a16="http://schemas.microsoft.com/office/drawing/2014/main" val="2945350659"/>
                  </a:ext>
                </a:extLst>
              </a:tr>
              <a:tr h="6988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移動至材料點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261" marR="612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機械手臂移動至搬移材料的起始位置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261" marR="61261" marT="0" marB="0"/>
                </a:tc>
                <a:extLst>
                  <a:ext uri="{0D108BD9-81ED-4DB2-BD59-A6C34878D82A}">
                    <a16:rowId xmlns:a16="http://schemas.microsoft.com/office/drawing/2014/main" val="1823975378"/>
                  </a:ext>
                </a:extLst>
              </a:tr>
              <a:tr h="78849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移動至目的點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261" marR="612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機械手臂移動至堆放材料的目的位置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261" marR="61261" marT="0" marB="0"/>
                </a:tc>
                <a:extLst>
                  <a:ext uri="{0D108BD9-81ED-4DB2-BD59-A6C34878D82A}">
                    <a16:rowId xmlns:a16="http://schemas.microsoft.com/office/drawing/2014/main" val="3581449262"/>
                  </a:ext>
                </a:extLst>
              </a:tr>
              <a:tr h="45696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開始操作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261" marR="612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啟動機械手臂</a:t>
                      </a:r>
                      <a:r>
                        <a:rPr lang="en-US" sz="15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(servo on)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261" marR="61261" marT="0" marB="0"/>
                </a:tc>
                <a:extLst>
                  <a:ext uri="{0D108BD9-81ED-4DB2-BD59-A6C34878D82A}">
                    <a16:rowId xmlns:a16="http://schemas.microsoft.com/office/drawing/2014/main" val="2165410455"/>
                  </a:ext>
                </a:extLst>
              </a:tr>
              <a:tr h="46835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結束操作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261" marR="612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關閉機械手臂</a:t>
                      </a:r>
                      <a:r>
                        <a:rPr lang="en-US" sz="15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(servo off)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261" marR="61261" marT="0" marB="0"/>
                </a:tc>
                <a:extLst>
                  <a:ext uri="{0D108BD9-81ED-4DB2-BD59-A6C34878D82A}">
                    <a16:rowId xmlns:a16="http://schemas.microsoft.com/office/drawing/2014/main" val="226373292"/>
                  </a:ext>
                </a:extLst>
              </a:tr>
              <a:tr h="4748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下降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261" marR="612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將機械手臂下降至材料位置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261" marR="61261" marT="0" marB="0"/>
                </a:tc>
                <a:extLst>
                  <a:ext uri="{0D108BD9-81ED-4DB2-BD59-A6C34878D82A}">
                    <a16:rowId xmlns:a16="http://schemas.microsoft.com/office/drawing/2014/main" val="2713529210"/>
                  </a:ext>
                </a:extLst>
              </a:tr>
              <a:tr h="42112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夾取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261" marR="612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闔上機械手臂夾子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261" marR="61261" marT="0" marB="0"/>
                </a:tc>
                <a:extLst>
                  <a:ext uri="{0D108BD9-81ED-4DB2-BD59-A6C34878D82A}">
                    <a16:rowId xmlns:a16="http://schemas.microsoft.com/office/drawing/2014/main" val="2423946010"/>
                  </a:ext>
                </a:extLst>
              </a:tr>
              <a:tr h="49280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鬆開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261" marR="612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打開機械手臂夾子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261" marR="61261" marT="0" marB="0"/>
                </a:tc>
                <a:extLst>
                  <a:ext uri="{0D108BD9-81ED-4DB2-BD59-A6C34878D82A}">
                    <a16:rowId xmlns:a16="http://schemas.microsoft.com/office/drawing/2014/main" val="1412839778"/>
                  </a:ext>
                </a:extLst>
              </a:tr>
              <a:tr h="3942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確認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261" marR="612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確定執行語音指令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261" marR="61261" marT="0" marB="0"/>
                </a:tc>
                <a:extLst>
                  <a:ext uri="{0D108BD9-81ED-4DB2-BD59-A6C34878D82A}">
                    <a16:rowId xmlns:a16="http://schemas.microsoft.com/office/drawing/2014/main" val="1119262187"/>
                  </a:ext>
                </a:extLst>
              </a:tr>
              <a:tr h="3849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暫停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261" marR="612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暫停當前指令動作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261" marR="61261" marT="0" marB="0"/>
                </a:tc>
                <a:extLst>
                  <a:ext uri="{0D108BD9-81ED-4DB2-BD59-A6C34878D82A}">
                    <a16:rowId xmlns:a16="http://schemas.microsoft.com/office/drawing/2014/main" val="2345161348"/>
                  </a:ext>
                </a:extLst>
              </a:tr>
              <a:tr h="2437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取消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261" marR="612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5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取消當前語音指令並重新</a:t>
                      </a:r>
                      <a:r>
                        <a:rPr lang="zh-TW" sz="15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辨識</a:t>
                      </a:r>
                      <a:endParaRPr lang="en-US" altLang="zh-TW" sz="1500" kern="100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261" marR="61261" marT="0" marB="0"/>
                </a:tc>
                <a:extLst>
                  <a:ext uri="{0D108BD9-81ED-4DB2-BD59-A6C34878D82A}">
                    <a16:rowId xmlns:a16="http://schemas.microsoft.com/office/drawing/2014/main" val="1394906149"/>
                  </a:ext>
                </a:extLst>
              </a:tr>
            </a:tbl>
          </a:graphicData>
        </a:graphic>
      </p:graphicFrame>
      <p:grpSp>
        <p:nvGrpSpPr>
          <p:cNvPr id="13" name="群組 12"/>
          <p:cNvGrpSpPr/>
          <p:nvPr/>
        </p:nvGrpSpPr>
        <p:grpSpPr>
          <a:xfrm>
            <a:off x="524819" y="1476816"/>
            <a:ext cx="7704756" cy="5504071"/>
            <a:chOff x="524819" y="1044417"/>
            <a:chExt cx="6100099" cy="5504071"/>
          </a:xfrm>
        </p:grpSpPr>
        <p:sp>
          <p:nvSpPr>
            <p:cNvPr id="14" name="Rectangle 1"/>
            <p:cNvSpPr>
              <a:spLocks noChangeArrowheads="1"/>
            </p:cNvSpPr>
            <p:nvPr/>
          </p:nvSpPr>
          <p:spPr bwMode="auto">
            <a:xfrm>
              <a:off x="524819" y="1044417"/>
              <a:ext cx="6100099" cy="55040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285750" marR="0" lvl="0" indent="-285750" algn="l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機</a:t>
              </a:r>
              <a:r>
                <a:rPr kumimoji="0" lang="zh-TW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械手臂之設計：</a:t>
              </a:r>
              <a:endParaRPr kumimoji="0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742950" lvl="1" indent="-285750">
                <a:lnSpc>
                  <a:spcPts val="2500"/>
                </a:lnSpc>
                <a:buFont typeface="Arial" panose="020B0604020202020204" pitchFamily="34" charset="0"/>
                <a:buChar char="•"/>
              </a:pPr>
              <a:r>
                <a:rPr kumimoji="0" lang="zh-TW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目的：於</a:t>
              </a:r>
              <a:r>
                <a:rPr kumimoji="0" lang="zh-TW" altLang="zh-TW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工廠</a:t>
              </a:r>
              <a:r>
                <a:rPr kumimoji="0" lang="zh-TW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中需要的是將材料從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地搬移至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地。</a:t>
              </a:r>
              <a:endParaRPr kumimoji="0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lvl="1">
                <a:lnSpc>
                  <a:spcPts val="2500"/>
                </a:lnSpc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          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因此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設計利用語音輸入運動控制命令，且著重在</a:t>
              </a:r>
              <a:endParaRPr kumimoji="0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lvl="1">
                <a:lnSpc>
                  <a:spcPts val="2500"/>
                </a:lnSpc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         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“點對點”的機械運動控制函式。</a:t>
              </a:r>
              <a:endParaRPr kumimoji="0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lvl="1">
                <a:lnSpc>
                  <a:spcPts val="1200"/>
                </a:lnSpc>
              </a:pPr>
              <a:endParaRPr kumimoji="0" lang="zh-TW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742950" lvl="1" indent="-285750">
                <a:lnSpc>
                  <a:spcPts val="2500"/>
                </a:lnSpc>
                <a:buFont typeface="Arial" panose="020B0604020202020204" pitchFamily="34" charset="0"/>
                <a:buChar char="•"/>
              </a:pP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語音命令：如右圖</a:t>
              </a:r>
              <a:endParaRPr kumimoji="0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lvl="1">
                <a:lnSpc>
                  <a:spcPts val="1200"/>
                </a:lnSpc>
              </a:pPr>
              <a:endParaRPr kumimoji="0" lang="zh-TW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742950" lvl="1" indent="-285750">
                <a:lnSpc>
                  <a:spcPts val="2500"/>
                </a:lnSpc>
                <a:buFont typeface="Arial" panose="020B0604020202020204" pitchFamily="34" charset="0"/>
                <a:buChar char="•"/>
              </a:pP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情況模擬：假設現在有一個運作情境是需將材料從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地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	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         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	                 </a:t>
              </a:r>
              <a:r>
                <a:rPr kumimoji="0" lang="en-US" altLang="zh-TW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(x=10,y=10,z=0)</a:t>
              </a:r>
              <a:r>
                <a:rPr kumimoji="0" lang="zh-TW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搬移至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地</a:t>
              </a:r>
              <a:r>
                <a:rPr kumimoji="0" lang="zh-TW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(x=20,y=20,z=0)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。</a:t>
              </a:r>
              <a:endParaRPr kumimoji="0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742950" lvl="1" indent="-285750">
                <a:lnSpc>
                  <a:spcPts val="1200"/>
                </a:lnSpc>
                <a:buFont typeface="Arial" panose="020B0604020202020204" pitchFamily="34" charset="0"/>
                <a:buChar char="•"/>
              </a:pP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742950" lvl="1" indent="-285750">
                <a:lnSpc>
                  <a:spcPts val="2500"/>
                </a:lnSpc>
                <a:buFont typeface="Arial" panose="020B0604020202020204" pitchFamily="34" charset="0"/>
                <a:buChar char="•"/>
              </a:pP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操作流程：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於使用者介面手動輸入材料點與目的點位置</a:t>
              </a:r>
              <a:endParaRPr kumimoji="0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457200" lvl="1" indent="0">
                <a:lnSpc>
                  <a:spcPts val="2500"/>
                </a:lnSpc>
              </a:pP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	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              ， 並點選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servo on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等初始化指令。</a:t>
              </a:r>
              <a:endParaRPr kumimoji="0" lang="en-US" altLang="zh-TW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742950" lvl="1" indent="-285750">
                <a:lnSpc>
                  <a:spcPts val="1200"/>
                </a:lnSpc>
                <a:buFont typeface="Arial" panose="020B0604020202020204" pitchFamily="34" charset="0"/>
                <a:buChar char="•"/>
              </a:pPr>
              <a:endParaRPr kumimoji="0" lang="en-US" altLang="zh-TW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lvl="1">
                <a:lnSpc>
                  <a:spcPts val="2500"/>
                </a:lnSpc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                 </a:t>
              </a:r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2.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等機械設備準備就緒後用麥克風依據以下順 </a:t>
              </a:r>
              <a:endParaRPr kumimoji="0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lvl="1">
                <a:lnSpc>
                  <a:spcPts val="2500"/>
                </a:lnSpc>
              </a:pP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	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               序輸入：</a:t>
              </a:r>
              <a:endParaRPr kumimoji="0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lvl="1">
                <a:lnSpc>
                  <a:spcPts val="1200"/>
                </a:lnSpc>
              </a:pPr>
              <a:endParaRPr kumimoji="0" lang="zh-TW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l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                              “移動至材料點”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“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下降”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“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暫停” 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-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     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	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            </a:t>
              </a:r>
              <a:endParaRPr kumimoji="0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                             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“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鬆開”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-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“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夾取” 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“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移動至目的點” 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–</a:t>
              </a:r>
            </a:p>
            <a:p>
              <a:pPr marL="0" marR="0" lvl="0" indent="0" algn="l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                             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“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下降”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-</a:t>
              </a:r>
              <a:r>
                <a:rPr kumimoji="0" lang="en-US" altLang="zh-TW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“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暫停”  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“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鬆開”</a:t>
              </a:r>
              <a:endParaRPr kumimoji="0" lang="zh-TW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2944280" y="5602934"/>
              <a:ext cx="2711451" cy="816583"/>
              <a:chOff x="2944280" y="5782234"/>
              <a:chExt cx="2711451" cy="816583"/>
            </a:xfrm>
          </p:grpSpPr>
          <p:sp>
            <p:nvSpPr>
              <p:cNvPr id="17" name="向右箭號 16"/>
              <p:cNvSpPr/>
              <p:nvPr/>
            </p:nvSpPr>
            <p:spPr>
              <a:xfrm>
                <a:off x="3608312" y="5782235"/>
                <a:ext cx="259977" cy="18825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/>
              </a:p>
            </p:txBody>
          </p:sp>
          <p:sp>
            <p:nvSpPr>
              <p:cNvPr id="18" name="向右箭號 17"/>
              <p:cNvSpPr/>
              <p:nvPr/>
            </p:nvSpPr>
            <p:spPr>
              <a:xfrm>
                <a:off x="4458500" y="5782234"/>
                <a:ext cx="259977" cy="18825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/>
              </a:p>
            </p:txBody>
          </p:sp>
          <p:sp>
            <p:nvSpPr>
              <p:cNvPr id="19" name="向右箭號 18"/>
              <p:cNvSpPr/>
              <p:nvPr/>
            </p:nvSpPr>
            <p:spPr>
              <a:xfrm>
                <a:off x="5395754" y="5782234"/>
                <a:ext cx="259977" cy="18825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   </a:t>
                </a:r>
                <a:endParaRPr lang="zh-TW" altLang="en-US" sz="2000" dirty="0"/>
              </a:p>
            </p:txBody>
          </p:sp>
          <p:sp>
            <p:nvSpPr>
              <p:cNvPr id="20" name="向右箭號 19"/>
              <p:cNvSpPr/>
              <p:nvPr/>
            </p:nvSpPr>
            <p:spPr>
              <a:xfrm>
                <a:off x="2954998" y="6069105"/>
                <a:ext cx="259977" cy="18825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/>
              </a:p>
            </p:txBody>
          </p:sp>
          <p:sp>
            <p:nvSpPr>
              <p:cNvPr id="21" name="向右箭號 20"/>
              <p:cNvSpPr/>
              <p:nvPr/>
            </p:nvSpPr>
            <p:spPr>
              <a:xfrm>
                <a:off x="3799446" y="6066869"/>
                <a:ext cx="259977" cy="18825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/>
              </a:p>
            </p:txBody>
          </p:sp>
          <p:sp>
            <p:nvSpPr>
              <p:cNvPr id="22" name="向右箭號 21"/>
              <p:cNvSpPr/>
              <p:nvPr/>
            </p:nvSpPr>
            <p:spPr>
              <a:xfrm>
                <a:off x="5395754" y="6067019"/>
                <a:ext cx="259977" cy="18810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/>
              </a:p>
            </p:txBody>
          </p:sp>
          <p:sp>
            <p:nvSpPr>
              <p:cNvPr id="23" name="向右箭號 22"/>
              <p:cNvSpPr/>
              <p:nvPr/>
            </p:nvSpPr>
            <p:spPr>
              <a:xfrm>
                <a:off x="2944280" y="6410558"/>
                <a:ext cx="259977" cy="18825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 </a:t>
                </a:r>
                <a:endParaRPr lang="zh-TW" altLang="en-US" sz="2000" dirty="0"/>
              </a:p>
            </p:txBody>
          </p:sp>
          <p:sp>
            <p:nvSpPr>
              <p:cNvPr id="24" name="向右箭號 23"/>
              <p:cNvSpPr/>
              <p:nvPr/>
            </p:nvSpPr>
            <p:spPr>
              <a:xfrm>
                <a:off x="3799445" y="6410557"/>
                <a:ext cx="259977" cy="18825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 </a:t>
                </a:r>
                <a:endParaRPr lang="zh-TW" altLang="en-US" sz="2000" dirty="0"/>
              </a:p>
            </p:txBody>
          </p:sp>
        </p:grpSp>
      </p:grpSp>
      <p:grpSp>
        <p:nvGrpSpPr>
          <p:cNvPr id="37" name="群組 36"/>
          <p:cNvGrpSpPr/>
          <p:nvPr/>
        </p:nvGrpSpPr>
        <p:grpSpPr>
          <a:xfrm>
            <a:off x="-1" y="-1041"/>
            <a:ext cx="12858751" cy="433677"/>
            <a:chOff x="-1" y="-1041"/>
            <a:chExt cx="12858751" cy="433677"/>
          </a:xfrm>
        </p:grpSpPr>
        <p:grpSp>
          <p:nvGrpSpPr>
            <p:cNvPr id="38" name="群組 37"/>
            <p:cNvGrpSpPr/>
            <p:nvPr/>
          </p:nvGrpSpPr>
          <p:grpSpPr>
            <a:xfrm>
              <a:off x="-1" y="-1041"/>
              <a:ext cx="10899588" cy="433677"/>
              <a:chOff x="-1" y="-1041"/>
              <a:chExt cx="10899588" cy="433677"/>
            </a:xfrm>
          </p:grpSpPr>
          <p:grpSp>
            <p:nvGrpSpPr>
              <p:cNvPr id="40" name="群組 39"/>
              <p:cNvGrpSpPr/>
              <p:nvPr/>
            </p:nvGrpSpPr>
            <p:grpSpPr>
              <a:xfrm>
                <a:off x="-1" y="-1041"/>
                <a:ext cx="8940427" cy="433677"/>
                <a:chOff x="-1" y="-666"/>
                <a:chExt cx="6357637" cy="277566"/>
              </a:xfrm>
            </p:grpSpPr>
            <p:sp>
              <p:nvSpPr>
                <p:cNvPr id="42" name="Google Shape;110;p17"/>
                <p:cNvSpPr txBox="1">
                  <a:spLocks/>
                </p:cNvSpPr>
                <p:nvPr/>
              </p:nvSpPr>
              <p:spPr>
                <a:xfrm>
                  <a:off x="3102880" y="0"/>
                  <a:ext cx="1716112" cy="276900"/>
                </a:xfrm>
                <a:prstGeom prst="rect">
                  <a:avLst/>
                </a:prstGeom>
                <a:solidFill>
                  <a:srgbClr val="5B9BD5">
                    <a:alpha val="42000"/>
                  </a:srgbClr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666666"/>
                      </a:solidFill>
                    </a:rPr>
                    <a:t>Ch3  </a:t>
                  </a:r>
                  <a:r>
                    <a:rPr lang="zh-TW" altLang="en-US" sz="1175" b="1" dirty="0">
                      <a:solidFill>
                        <a:srgbClr val="666666"/>
                      </a:solidFill>
                    </a:rPr>
                    <a:t>應用情境</a:t>
                  </a: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43" name="Google Shape;111;p17"/>
                <p:cNvSpPr txBox="1">
                  <a:spLocks/>
                </p:cNvSpPr>
                <p:nvPr/>
              </p:nvSpPr>
              <p:spPr>
                <a:xfrm>
                  <a:off x="-1" y="-665"/>
                  <a:ext cx="1561933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Ch1  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背景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  <p:sp>
              <p:nvSpPr>
                <p:cNvPr id="44" name="Google Shape;112;p17"/>
                <p:cNvSpPr txBox="1">
                  <a:spLocks/>
                </p:cNvSpPr>
                <p:nvPr/>
              </p:nvSpPr>
              <p:spPr>
                <a:xfrm>
                  <a:off x="1564618" y="-665"/>
                  <a:ext cx="1539796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Ch2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目的</a:t>
                  </a:r>
                </a:p>
              </p:txBody>
            </p:sp>
            <p:sp>
              <p:nvSpPr>
                <p:cNvPr id="45" name="Google Shape;113;p17"/>
                <p:cNvSpPr txBox="1">
                  <a:spLocks/>
                </p:cNvSpPr>
                <p:nvPr/>
              </p:nvSpPr>
              <p:spPr>
                <a:xfrm>
                  <a:off x="4806772" y="-666"/>
                  <a:ext cx="1550864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CCCCCC"/>
                      </a:solidFill>
                    </a:rPr>
                    <a:t>Ch4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  未來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發展</a:t>
                  </a:r>
                </a:p>
              </p:txBody>
            </p:sp>
          </p:grpSp>
          <p:sp>
            <p:nvSpPr>
              <p:cNvPr id="41" name="Google Shape;113;p17"/>
              <p:cNvSpPr txBox="1">
                <a:spLocks/>
              </p:cNvSpPr>
              <p:nvPr/>
            </p:nvSpPr>
            <p:spPr>
              <a:xfrm>
                <a:off x="8940424" y="-1040"/>
                <a:ext cx="1959163" cy="432636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75"/>
                  <a:buNone/>
                </a:pPr>
                <a:r>
                  <a:rPr lang="en-US" altLang="zh-TW" sz="1175" b="1" dirty="0" smtClean="0">
                    <a:solidFill>
                      <a:srgbClr val="CCCCCC"/>
                    </a:solidFill>
                  </a:rPr>
                  <a:t>Ch5</a:t>
                </a:r>
                <a:r>
                  <a:rPr lang="zh-TW" altLang="en-US" sz="1175" b="1" dirty="0" smtClean="0">
                    <a:solidFill>
                      <a:srgbClr val="CCCCCC"/>
                    </a:solidFill>
                  </a:rPr>
                  <a:t>  </a:t>
                </a:r>
                <a:r>
                  <a:rPr lang="zh-TW" altLang="en-US" sz="1175" b="1" dirty="0">
                    <a:solidFill>
                      <a:srgbClr val="CCCCCC"/>
                    </a:solidFill>
                  </a:rPr>
                  <a:t>追加訓練</a:t>
                </a:r>
              </a:p>
            </p:txBody>
          </p:sp>
        </p:grpSp>
        <p:sp>
          <p:nvSpPr>
            <p:cNvPr id="39" name="Google Shape;113;p17"/>
            <p:cNvSpPr txBox="1">
              <a:spLocks/>
            </p:cNvSpPr>
            <p:nvPr/>
          </p:nvSpPr>
          <p:spPr>
            <a:xfrm>
              <a:off x="10899587" y="0"/>
              <a:ext cx="1959163" cy="432636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75"/>
                <a:buNone/>
              </a:pPr>
              <a:r>
                <a:rPr lang="en-US" altLang="zh-TW" sz="1175" b="1" dirty="0" smtClean="0">
                  <a:solidFill>
                    <a:srgbClr val="CCCCCC"/>
                  </a:solidFill>
                </a:rPr>
                <a:t>Ch6</a:t>
              </a:r>
              <a:r>
                <a:rPr lang="zh-TW" altLang="en-US" sz="1175" b="1" dirty="0" smtClean="0">
                  <a:solidFill>
                    <a:srgbClr val="CCCCCC"/>
                  </a:solidFill>
                </a:rPr>
                <a:t>  成果結語</a:t>
              </a:r>
              <a:endParaRPr lang="zh-TW" altLang="en-US" sz="1175" b="1" dirty="0">
                <a:solidFill>
                  <a:srgbClr val="CCCC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312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857250" y="657868"/>
            <a:ext cx="10540677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TW" altLang="en-US" sz="4000" b="1" dirty="0" smtClean="0">
                <a:solidFill>
                  <a:srgbClr val="A5A5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情境</a:t>
            </a:r>
            <a:r>
              <a:rPr lang="zh-TW" altLang="en-US" sz="4000" b="1" dirty="0">
                <a:solidFill>
                  <a:srgbClr val="A5A5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zh-TW" altLang="en-US" sz="4000" b="1" dirty="0" smtClean="0">
                <a:solidFill>
                  <a:srgbClr val="A5A5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000" b="1" dirty="0">
                <a:solidFill>
                  <a:srgbClr val="A5A5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4000" b="1" dirty="0" smtClean="0">
                <a:solidFill>
                  <a:srgbClr val="A5A5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工地現場建構情境示意圖</a:t>
            </a:r>
            <a:endParaRPr lang="zh-CN" altLang="en-US" sz="4000" dirty="0">
              <a:solidFill>
                <a:srgbClr val="A5A5A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" name="Picture 2" descr="https://file.inplus.tw/yolanda1125/2016/12/2016-1204-hadrianx/hadrianx-1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19" y="2248173"/>
            <a:ext cx="5819001" cy="325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obot Architecture GIFs - Get the best GIF on GIPHY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415" y="2248173"/>
            <a:ext cx="5513267" cy="325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群組 9"/>
          <p:cNvGrpSpPr/>
          <p:nvPr/>
        </p:nvGrpSpPr>
        <p:grpSpPr>
          <a:xfrm>
            <a:off x="-1" y="-1041"/>
            <a:ext cx="12858751" cy="433677"/>
            <a:chOff x="-1" y="-1041"/>
            <a:chExt cx="12858751" cy="433677"/>
          </a:xfrm>
        </p:grpSpPr>
        <p:grpSp>
          <p:nvGrpSpPr>
            <p:cNvPr id="13" name="群組 12"/>
            <p:cNvGrpSpPr/>
            <p:nvPr/>
          </p:nvGrpSpPr>
          <p:grpSpPr>
            <a:xfrm>
              <a:off x="-1" y="-1041"/>
              <a:ext cx="10899588" cy="433677"/>
              <a:chOff x="-1" y="-1041"/>
              <a:chExt cx="10899588" cy="433677"/>
            </a:xfrm>
          </p:grpSpPr>
          <p:grpSp>
            <p:nvGrpSpPr>
              <p:cNvPr id="21" name="群組 20"/>
              <p:cNvGrpSpPr/>
              <p:nvPr/>
            </p:nvGrpSpPr>
            <p:grpSpPr>
              <a:xfrm>
                <a:off x="-1" y="-1041"/>
                <a:ext cx="8940427" cy="433677"/>
                <a:chOff x="-1" y="-666"/>
                <a:chExt cx="6357637" cy="277566"/>
              </a:xfrm>
            </p:grpSpPr>
            <p:sp>
              <p:nvSpPr>
                <p:cNvPr id="23" name="Google Shape;110;p17"/>
                <p:cNvSpPr txBox="1">
                  <a:spLocks/>
                </p:cNvSpPr>
                <p:nvPr/>
              </p:nvSpPr>
              <p:spPr>
                <a:xfrm>
                  <a:off x="3102880" y="0"/>
                  <a:ext cx="1716112" cy="276900"/>
                </a:xfrm>
                <a:prstGeom prst="rect">
                  <a:avLst/>
                </a:prstGeom>
                <a:solidFill>
                  <a:srgbClr val="5B9BD5">
                    <a:alpha val="42000"/>
                  </a:srgbClr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666666"/>
                      </a:solidFill>
                    </a:rPr>
                    <a:t>Ch3  </a:t>
                  </a:r>
                  <a:r>
                    <a:rPr lang="zh-TW" altLang="en-US" sz="1175" b="1" dirty="0">
                      <a:solidFill>
                        <a:srgbClr val="666666"/>
                      </a:solidFill>
                    </a:rPr>
                    <a:t>應用情境</a:t>
                  </a: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24" name="Google Shape;111;p17"/>
                <p:cNvSpPr txBox="1">
                  <a:spLocks/>
                </p:cNvSpPr>
                <p:nvPr/>
              </p:nvSpPr>
              <p:spPr>
                <a:xfrm>
                  <a:off x="-1" y="-665"/>
                  <a:ext cx="1561933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Ch1  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背景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  <p:sp>
              <p:nvSpPr>
                <p:cNvPr id="25" name="Google Shape;112;p17"/>
                <p:cNvSpPr txBox="1">
                  <a:spLocks/>
                </p:cNvSpPr>
                <p:nvPr/>
              </p:nvSpPr>
              <p:spPr>
                <a:xfrm>
                  <a:off x="1564618" y="-665"/>
                  <a:ext cx="1539796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Ch2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目的</a:t>
                  </a:r>
                </a:p>
              </p:txBody>
            </p:sp>
            <p:sp>
              <p:nvSpPr>
                <p:cNvPr id="26" name="Google Shape;113;p17"/>
                <p:cNvSpPr txBox="1">
                  <a:spLocks/>
                </p:cNvSpPr>
                <p:nvPr/>
              </p:nvSpPr>
              <p:spPr>
                <a:xfrm>
                  <a:off x="4806772" y="-666"/>
                  <a:ext cx="1550864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CCCCCC"/>
                      </a:solidFill>
                    </a:rPr>
                    <a:t>Ch4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  未來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發展</a:t>
                  </a:r>
                </a:p>
              </p:txBody>
            </p:sp>
          </p:grpSp>
          <p:sp>
            <p:nvSpPr>
              <p:cNvPr id="22" name="Google Shape;113;p17"/>
              <p:cNvSpPr txBox="1">
                <a:spLocks/>
              </p:cNvSpPr>
              <p:nvPr/>
            </p:nvSpPr>
            <p:spPr>
              <a:xfrm>
                <a:off x="8940424" y="-1040"/>
                <a:ext cx="1959163" cy="432636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75"/>
                  <a:buNone/>
                </a:pPr>
                <a:r>
                  <a:rPr lang="en-US" altLang="zh-TW" sz="1175" b="1" dirty="0" smtClean="0">
                    <a:solidFill>
                      <a:srgbClr val="CCCCCC"/>
                    </a:solidFill>
                  </a:rPr>
                  <a:t>Ch5</a:t>
                </a:r>
                <a:r>
                  <a:rPr lang="zh-TW" altLang="en-US" sz="1175" b="1" dirty="0" smtClean="0">
                    <a:solidFill>
                      <a:srgbClr val="CCCCCC"/>
                    </a:solidFill>
                  </a:rPr>
                  <a:t>  </a:t>
                </a:r>
                <a:r>
                  <a:rPr lang="zh-TW" altLang="en-US" sz="1175" b="1" dirty="0">
                    <a:solidFill>
                      <a:srgbClr val="CCCCCC"/>
                    </a:solidFill>
                  </a:rPr>
                  <a:t>追加訓練</a:t>
                </a:r>
              </a:p>
            </p:txBody>
          </p:sp>
        </p:grpSp>
        <p:sp>
          <p:nvSpPr>
            <p:cNvPr id="20" name="Google Shape;113;p17"/>
            <p:cNvSpPr txBox="1">
              <a:spLocks/>
            </p:cNvSpPr>
            <p:nvPr/>
          </p:nvSpPr>
          <p:spPr>
            <a:xfrm>
              <a:off x="10899587" y="0"/>
              <a:ext cx="1959163" cy="432636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75"/>
                <a:buNone/>
              </a:pPr>
              <a:r>
                <a:rPr lang="en-US" altLang="zh-TW" sz="1175" b="1" dirty="0" smtClean="0">
                  <a:solidFill>
                    <a:srgbClr val="CCCCCC"/>
                  </a:solidFill>
                </a:rPr>
                <a:t>Ch6</a:t>
              </a:r>
              <a:r>
                <a:rPr lang="zh-TW" altLang="en-US" sz="1175" b="1" dirty="0" smtClean="0">
                  <a:solidFill>
                    <a:srgbClr val="CCCCCC"/>
                  </a:solidFill>
                </a:rPr>
                <a:t>  成果結語</a:t>
              </a:r>
              <a:endParaRPr lang="zh-TW" altLang="en-US" sz="1175" b="1" dirty="0">
                <a:solidFill>
                  <a:srgbClr val="CCCC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808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857250" y="657868"/>
            <a:ext cx="902850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TW" altLang="en-US" sz="4000" b="1" dirty="0">
                <a:solidFill>
                  <a:srgbClr val="A5A5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情境</a:t>
            </a:r>
            <a:r>
              <a:rPr lang="zh-TW" altLang="en-US" sz="4000" b="1" dirty="0" smtClean="0">
                <a:solidFill>
                  <a:srgbClr val="A5A5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 </a:t>
            </a:r>
            <a:r>
              <a:rPr lang="zh-TW" altLang="en-US" sz="4000" b="1" dirty="0">
                <a:solidFill>
                  <a:srgbClr val="A5A5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、工地現場建構情境</a:t>
            </a:r>
            <a:endParaRPr lang="zh-CN" altLang="en-US" sz="4000" dirty="0">
              <a:solidFill>
                <a:srgbClr val="A5A5A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698467"/>
              </p:ext>
            </p:extLst>
          </p:nvPr>
        </p:nvGraphicFramePr>
        <p:xfrm>
          <a:off x="8250084" y="641274"/>
          <a:ext cx="4517129" cy="64314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6769">
                  <a:extLst>
                    <a:ext uri="{9D8B030D-6E8A-4147-A177-3AD203B41FA5}">
                      <a16:colId xmlns:a16="http://schemas.microsoft.com/office/drawing/2014/main" val="3662419780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791750548"/>
                    </a:ext>
                  </a:extLst>
                </a:gridCol>
              </a:tblGrid>
              <a:tr h="3653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13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手勢</a:t>
                      </a:r>
                      <a:r>
                        <a:rPr lang="zh-TW" sz="13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命令</a:t>
                      </a:r>
                      <a:endParaRPr lang="zh-TW" sz="13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0640" marR="5064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3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命令目的</a:t>
                      </a:r>
                      <a:endParaRPr lang="zh-TW" sz="13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0640" marR="50640" marT="0" marB="0"/>
                </a:tc>
                <a:extLst>
                  <a:ext uri="{0D108BD9-81ED-4DB2-BD59-A6C34878D82A}">
                    <a16:rowId xmlns:a16="http://schemas.microsoft.com/office/drawing/2014/main" val="2945350659"/>
                  </a:ext>
                </a:extLst>
              </a:tr>
              <a:tr h="7484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3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移動至材料點</a:t>
                      </a:r>
                      <a:endParaRPr lang="zh-TW" altLang="zh-TW" sz="1300" kern="100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zh-TW" sz="13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0640" marR="5064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3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機械手臂移動至搬移材料的起始位置</a:t>
                      </a:r>
                      <a:endParaRPr lang="zh-TW" sz="13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0640" marR="50640" marT="0" marB="0"/>
                </a:tc>
                <a:extLst>
                  <a:ext uri="{0D108BD9-81ED-4DB2-BD59-A6C34878D82A}">
                    <a16:rowId xmlns:a16="http://schemas.microsoft.com/office/drawing/2014/main" val="1823975378"/>
                  </a:ext>
                </a:extLst>
              </a:tr>
              <a:tr h="6579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3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移動至目的點</a:t>
                      </a:r>
                      <a:endParaRPr lang="zh-TW" altLang="zh-TW" sz="1300" kern="100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zh-TW" sz="13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0640" marR="5064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3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機械手臂移動至堆放材料的目的位置</a:t>
                      </a:r>
                      <a:endParaRPr lang="zh-TW" sz="13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0640" marR="50640" marT="0" marB="0"/>
                </a:tc>
                <a:extLst>
                  <a:ext uri="{0D108BD9-81ED-4DB2-BD59-A6C34878D82A}">
                    <a16:rowId xmlns:a16="http://schemas.microsoft.com/office/drawing/2014/main" val="3581449262"/>
                  </a:ext>
                </a:extLst>
              </a:tr>
              <a:tr h="6639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3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開始操作</a:t>
                      </a:r>
                      <a:endParaRPr lang="zh-TW" altLang="zh-TW" sz="1300" kern="100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zh-TW" sz="13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0640" marR="5064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3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啟動機械手臂</a:t>
                      </a:r>
                      <a:r>
                        <a:rPr lang="en-US" sz="13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(servo on)</a:t>
                      </a:r>
                      <a:endParaRPr lang="zh-TW" sz="13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0640" marR="50640" marT="0" marB="0"/>
                </a:tc>
                <a:extLst>
                  <a:ext uri="{0D108BD9-81ED-4DB2-BD59-A6C34878D82A}">
                    <a16:rowId xmlns:a16="http://schemas.microsoft.com/office/drawing/2014/main" val="2165410455"/>
                  </a:ext>
                </a:extLst>
              </a:tr>
              <a:tr h="67586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3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結束操作</a:t>
                      </a:r>
                      <a:endParaRPr lang="zh-TW" altLang="zh-TW" sz="1300" kern="100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zh-TW" sz="13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0640" marR="5064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3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關閉機械手臂</a:t>
                      </a:r>
                      <a:r>
                        <a:rPr lang="en-US" sz="13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(servo off)</a:t>
                      </a:r>
                      <a:endParaRPr lang="zh-TW" sz="13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0640" marR="50640" marT="0" marB="0"/>
                </a:tc>
                <a:extLst>
                  <a:ext uri="{0D108BD9-81ED-4DB2-BD59-A6C34878D82A}">
                    <a16:rowId xmlns:a16="http://schemas.microsoft.com/office/drawing/2014/main" val="226373292"/>
                  </a:ext>
                </a:extLst>
              </a:tr>
              <a:tr h="58586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3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下降</a:t>
                      </a:r>
                      <a:endParaRPr lang="zh-TW" sz="13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0640" marR="5064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3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將機械手臂下降至材料位置</a:t>
                      </a:r>
                      <a:endParaRPr lang="zh-TW" sz="13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0640" marR="50640" marT="0" marB="0"/>
                </a:tc>
                <a:extLst>
                  <a:ext uri="{0D108BD9-81ED-4DB2-BD59-A6C34878D82A}">
                    <a16:rowId xmlns:a16="http://schemas.microsoft.com/office/drawing/2014/main" val="2713529210"/>
                  </a:ext>
                </a:extLst>
              </a:tr>
              <a:tr h="6008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3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夾取</a:t>
                      </a:r>
                      <a:endParaRPr lang="zh-TW" sz="13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0640" marR="5064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3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闔上機械手臂夾子</a:t>
                      </a:r>
                      <a:endParaRPr lang="zh-TW" sz="13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0640" marR="50640" marT="0" marB="0"/>
                </a:tc>
                <a:extLst>
                  <a:ext uri="{0D108BD9-81ED-4DB2-BD59-A6C34878D82A}">
                    <a16:rowId xmlns:a16="http://schemas.microsoft.com/office/drawing/2014/main" val="2423946010"/>
                  </a:ext>
                </a:extLst>
              </a:tr>
              <a:tr h="6008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3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鬆開</a:t>
                      </a:r>
                      <a:endParaRPr lang="zh-TW" sz="13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0640" marR="5064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3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打開機械手臂夾子</a:t>
                      </a:r>
                      <a:endParaRPr lang="zh-TW" sz="13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0640" marR="50640" marT="0" marB="0"/>
                </a:tc>
                <a:extLst>
                  <a:ext uri="{0D108BD9-81ED-4DB2-BD59-A6C34878D82A}">
                    <a16:rowId xmlns:a16="http://schemas.microsoft.com/office/drawing/2014/main" val="1412839778"/>
                  </a:ext>
                </a:extLst>
              </a:tr>
              <a:tr h="54074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3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確認</a:t>
                      </a:r>
                      <a:endParaRPr lang="zh-TW" sz="13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0640" marR="5064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3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確定執行語音指令</a:t>
                      </a:r>
                      <a:endParaRPr lang="zh-TW" sz="13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0640" marR="50640" marT="0" marB="0"/>
                </a:tc>
                <a:extLst>
                  <a:ext uri="{0D108BD9-81ED-4DB2-BD59-A6C34878D82A}">
                    <a16:rowId xmlns:a16="http://schemas.microsoft.com/office/drawing/2014/main" val="1119262187"/>
                  </a:ext>
                </a:extLst>
              </a:tr>
              <a:tr h="48066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3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暫停</a:t>
                      </a:r>
                      <a:endParaRPr lang="zh-TW" sz="13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0640" marR="5064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3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暫停當前指令動作</a:t>
                      </a:r>
                      <a:endParaRPr lang="zh-TW" sz="13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0640" marR="50640" marT="0" marB="0"/>
                </a:tc>
                <a:extLst>
                  <a:ext uri="{0D108BD9-81ED-4DB2-BD59-A6C34878D82A}">
                    <a16:rowId xmlns:a16="http://schemas.microsoft.com/office/drawing/2014/main" val="2345161348"/>
                  </a:ext>
                </a:extLst>
              </a:tr>
              <a:tr h="5110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3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取消</a:t>
                      </a:r>
                      <a:endParaRPr lang="zh-TW" sz="13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0640" marR="5064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3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取消當前語音指令並重新</a:t>
                      </a:r>
                      <a:r>
                        <a:rPr lang="zh-TW" sz="13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辨識</a:t>
                      </a:r>
                      <a:endParaRPr lang="en-US" altLang="zh-TW" sz="1300" kern="100" dirty="0" smtClean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zh-TW" sz="13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0640" marR="50640" marT="0" marB="0"/>
                </a:tc>
                <a:extLst>
                  <a:ext uri="{0D108BD9-81ED-4DB2-BD59-A6C34878D82A}">
                    <a16:rowId xmlns:a16="http://schemas.microsoft.com/office/drawing/2014/main" val="1394906149"/>
                  </a:ext>
                </a:extLst>
              </a:tr>
            </a:tbl>
          </a:graphicData>
        </a:graphic>
      </p:graphicFrame>
      <p:grpSp>
        <p:nvGrpSpPr>
          <p:cNvPr id="13" name="群組 12"/>
          <p:cNvGrpSpPr/>
          <p:nvPr/>
        </p:nvGrpSpPr>
        <p:grpSpPr>
          <a:xfrm>
            <a:off x="534753" y="1603251"/>
            <a:ext cx="7910845" cy="5221942"/>
            <a:chOff x="524818" y="1185481"/>
            <a:chExt cx="6263266" cy="5221942"/>
          </a:xfrm>
        </p:grpSpPr>
        <p:sp>
          <p:nvSpPr>
            <p:cNvPr id="14" name="Rectangle 1"/>
            <p:cNvSpPr>
              <a:spLocks noChangeArrowheads="1"/>
            </p:cNvSpPr>
            <p:nvPr/>
          </p:nvSpPr>
          <p:spPr bwMode="auto">
            <a:xfrm>
              <a:off x="524818" y="1185481"/>
              <a:ext cx="6263266" cy="5221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285750" marR="0" lvl="0" indent="-285750" algn="l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機</a:t>
              </a:r>
              <a:r>
                <a:rPr kumimoji="0" lang="zh-TW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械手臂之設計：</a:t>
              </a:r>
              <a:endParaRPr kumimoji="0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endParaRPr kumimoji="0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742950" lvl="1" indent="-285750">
                <a:lnSpc>
                  <a:spcPts val="2500"/>
                </a:lnSpc>
                <a:buFont typeface="Arial" panose="020B0604020202020204" pitchFamily="34" charset="0"/>
                <a:buChar char="•"/>
              </a:pPr>
              <a:r>
                <a:rPr kumimoji="0" lang="zh-TW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目的：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於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工地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中由於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環境較為吵雜，為避免收音之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效果會</a:t>
              </a:r>
              <a:endPara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457200" lvl="1" indent="0">
                <a:lnSpc>
                  <a:spcPts val="2500"/>
                </a:lnSpc>
              </a:pPr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	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  不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佳，本企劃之設計是利用手勢輸入運動控制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命令</a:t>
              </a:r>
              <a:endPara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457200" lvl="1" indent="0">
                <a:lnSpc>
                  <a:spcPts val="2500"/>
                </a:lnSpc>
              </a:pP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	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  ，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且著重在“點對點”的機械運動控制函式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。</a:t>
              </a:r>
              <a:endPara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457200" lvl="1" indent="0">
                <a:lnSpc>
                  <a:spcPts val="800"/>
                </a:lnSpc>
              </a:pPr>
              <a:endParaRPr kumimoji="0" lang="zh-TW" altLang="en-US" sz="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742950" lvl="1" indent="-285750">
                <a:lnSpc>
                  <a:spcPts val="2500"/>
                </a:lnSpc>
                <a:buFont typeface="Arial" panose="020B0604020202020204" pitchFamily="34" charset="0"/>
                <a:buChar char="•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手勢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命令：如右圖</a:t>
              </a:r>
              <a:endParaRPr kumimoji="0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lvl="1">
                <a:lnSpc>
                  <a:spcPts val="1200"/>
                </a:lnSpc>
              </a:pPr>
              <a:endParaRPr kumimoji="0" lang="zh-TW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742950" lvl="1" indent="-285750">
                <a:lnSpc>
                  <a:spcPts val="2500"/>
                </a:lnSpc>
                <a:buFont typeface="Arial" panose="020B0604020202020204" pitchFamily="34" charset="0"/>
                <a:buChar char="•"/>
              </a:pP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情況模擬：假設現在有一個運作情境是需將材料從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A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地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	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         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		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</a:t>
              </a:r>
              <a:r>
                <a:rPr kumimoji="0" lang="en-US" altLang="zh-TW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(x=10,y=10,z=0)</a:t>
              </a:r>
              <a:r>
                <a:rPr kumimoji="0" lang="zh-TW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搬移至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B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地</a:t>
              </a:r>
              <a:r>
                <a:rPr kumimoji="0" lang="zh-TW" alt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(x=20,y=20,z=0)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。</a:t>
              </a:r>
              <a:endParaRPr kumimoji="0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742950" lvl="1" indent="-285750">
                <a:lnSpc>
                  <a:spcPts val="1200"/>
                </a:lnSpc>
                <a:buFont typeface="Arial" panose="020B0604020202020204" pitchFamily="34" charset="0"/>
                <a:buChar char="•"/>
              </a:pP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742950" lvl="1" indent="-285750">
                <a:lnSpc>
                  <a:spcPts val="2500"/>
                </a:lnSpc>
                <a:buFont typeface="Arial" panose="020B0604020202020204" pitchFamily="34" charset="0"/>
                <a:buChar char="•"/>
              </a:pP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操作流程：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1.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於使用者介面手動輸入材料點與目的點位置</a:t>
              </a:r>
              <a:endParaRPr kumimoji="0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457200" lvl="1" indent="0">
                <a:lnSpc>
                  <a:spcPts val="2500"/>
                </a:lnSpc>
              </a:pP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	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              ， 並點選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servo on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等初始化指令。</a:t>
              </a:r>
              <a:endParaRPr kumimoji="0" lang="en-US" altLang="zh-TW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742950" lvl="1" indent="-285750">
                <a:lnSpc>
                  <a:spcPts val="1200"/>
                </a:lnSpc>
                <a:buFont typeface="Arial" panose="020B0604020202020204" pitchFamily="34" charset="0"/>
                <a:buChar char="•"/>
              </a:pPr>
              <a:endParaRPr kumimoji="0" lang="en-US" altLang="zh-TW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lvl="1">
                <a:lnSpc>
                  <a:spcPts val="2500"/>
                </a:lnSpc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                 </a:t>
              </a:r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2.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等機械設備準備就緒後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於攝影機前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依據以下順 </a:t>
              </a:r>
              <a:endParaRPr kumimoji="0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lvl="1">
                <a:lnSpc>
                  <a:spcPts val="2500"/>
                </a:lnSpc>
              </a:pP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	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               序輸入：</a:t>
              </a:r>
              <a:endParaRPr kumimoji="0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lvl="1">
                <a:lnSpc>
                  <a:spcPts val="1200"/>
                </a:lnSpc>
              </a:pPr>
              <a:endParaRPr kumimoji="0" lang="zh-TW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marR="0" lvl="0" indent="0" algn="l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                              “         ”  </a:t>
              </a:r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“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  ”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“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 ”     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“</a:t>
              </a:r>
              <a:r>
                <a:rPr kumimoji="0" lang="en-US" altLang="zh-TW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 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”</a:t>
              </a:r>
              <a:endParaRPr kumimoji="0" lang="en-US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ts val="7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                             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“         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” 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“         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”   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“</a:t>
              </a:r>
              <a:r>
                <a:rPr kumimoji="0" lang="en-US" altLang="zh-TW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 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”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“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  ”    </a:t>
              </a:r>
              <a:r>
                <a:rPr kumimoji="0" lang="en-US" altLang="zh-TW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“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kumimoji="0" lang="en-US" altLang="zh-TW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</a:t>
              </a:r>
              <a:r>
                <a:rPr kumimoji="0" lang="zh-TW" altLang="en-US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</a:t>
              </a:r>
              <a:r>
                <a:rPr kumimoji="0" lang="zh-TW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”</a:t>
              </a:r>
              <a:endParaRPr kumimoji="0" lang="zh-TW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3003287" y="5599621"/>
              <a:ext cx="3040039" cy="675089"/>
              <a:chOff x="3003287" y="5778921"/>
              <a:chExt cx="3040039" cy="675089"/>
            </a:xfrm>
          </p:grpSpPr>
          <p:sp>
            <p:nvSpPr>
              <p:cNvPr id="17" name="向右箭號 16"/>
              <p:cNvSpPr/>
              <p:nvPr/>
            </p:nvSpPr>
            <p:spPr>
              <a:xfrm>
                <a:off x="3003287" y="5782715"/>
                <a:ext cx="259977" cy="18825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/>
              </a:p>
            </p:txBody>
          </p:sp>
          <p:sp>
            <p:nvSpPr>
              <p:cNvPr id="18" name="向右箭號 17"/>
              <p:cNvSpPr/>
              <p:nvPr/>
            </p:nvSpPr>
            <p:spPr>
              <a:xfrm>
                <a:off x="3956334" y="5790662"/>
                <a:ext cx="259977" cy="18825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/>
              </a:p>
            </p:txBody>
          </p:sp>
          <p:sp>
            <p:nvSpPr>
              <p:cNvPr id="19" name="向右箭號 18"/>
              <p:cNvSpPr/>
              <p:nvPr/>
            </p:nvSpPr>
            <p:spPr>
              <a:xfrm>
                <a:off x="4822327" y="5778921"/>
                <a:ext cx="259977" cy="18825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   </a:t>
                </a:r>
                <a:endParaRPr lang="zh-TW" altLang="en-US" sz="2000" dirty="0"/>
              </a:p>
            </p:txBody>
          </p:sp>
          <p:sp>
            <p:nvSpPr>
              <p:cNvPr id="20" name="向右箭號 19"/>
              <p:cNvSpPr/>
              <p:nvPr/>
            </p:nvSpPr>
            <p:spPr>
              <a:xfrm>
                <a:off x="5783349" y="5782715"/>
                <a:ext cx="259977" cy="18825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/>
              </a:p>
            </p:txBody>
          </p:sp>
          <p:sp>
            <p:nvSpPr>
              <p:cNvPr id="21" name="向右箭號 20"/>
              <p:cNvSpPr/>
              <p:nvPr/>
            </p:nvSpPr>
            <p:spPr>
              <a:xfrm>
                <a:off x="3003287" y="6247513"/>
                <a:ext cx="259977" cy="18825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/>
              </a:p>
            </p:txBody>
          </p:sp>
          <p:sp>
            <p:nvSpPr>
              <p:cNvPr id="22" name="向右箭號 21"/>
              <p:cNvSpPr/>
              <p:nvPr/>
            </p:nvSpPr>
            <p:spPr>
              <a:xfrm>
                <a:off x="4804766" y="6247663"/>
                <a:ext cx="259977" cy="18810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/>
              </a:p>
            </p:txBody>
          </p:sp>
          <p:sp>
            <p:nvSpPr>
              <p:cNvPr id="23" name="向右箭號 22"/>
              <p:cNvSpPr/>
              <p:nvPr/>
            </p:nvSpPr>
            <p:spPr>
              <a:xfrm>
                <a:off x="5764911" y="6265751"/>
                <a:ext cx="259977" cy="18825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 </a:t>
                </a:r>
                <a:endParaRPr lang="zh-TW" altLang="en-US" sz="2000" dirty="0"/>
              </a:p>
            </p:txBody>
          </p:sp>
          <p:sp>
            <p:nvSpPr>
              <p:cNvPr id="24" name="向右箭號 23"/>
              <p:cNvSpPr/>
              <p:nvPr/>
            </p:nvSpPr>
            <p:spPr>
              <a:xfrm>
                <a:off x="3959037" y="6231450"/>
                <a:ext cx="259977" cy="18825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 smtClean="0"/>
                  <a:t> </a:t>
                </a:r>
                <a:endParaRPr lang="zh-TW" altLang="en-US" sz="2000" dirty="0"/>
              </a:p>
            </p:txBody>
          </p:sp>
        </p:grpSp>
      </p:grpSp>
      <p:grpSp>
        <p:nvGrpSpPr>
          <p:cNvPr id="32" name="群組 31"/>
          <p:cNvGrpSpPr/>
          <p:nvPr/>
        </p:nvGrpSpPr>
        <p:grpSpPr>
          <a:xfrm>
            <a:off x="8616537" y="1183978"/>
            <a:ext cx="466905" cy="5860546"/>
            <a:chOff x="8157567" y="1928526"/>
            <a:chExt cx="564830" cy="7089692"/>
          </a:xfrm>
        </p:grpSpPr>
        <p:pic>
          <p:nvPicPr>
            <p:cNvPr id="51" name="圖片 50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04" b="94444" l="8989" r="100000"/>
                      </a14:imgEffect>
                      <a14:imgEffect>
                        <a14:colorTemperature colorTemp="8200"/>
                      </a14:imgEffect>
                      <a14:imgEffect>
                        <a14:saturation sat="101000"/>
                      </a14:imgEffect>
                      <a14:imgEffect>
                        <a14:brightnessContrast brigh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7567" y="1928526"/>
              <a:ext cx="504056" cy="666554"/>
            </a:xfrm>
            <a:prstGeom prst="rect">
              <a:avLst/>
            </a:prstGeom>
          </p:spPr>
        </p:pic>
        <p:pic>
          <p:nvPicPr>
            <p:cNvPr id="52" name="圖片 51"/>
            <p:cNvPicPr/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31" b="9793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7567" y="2794122"/>
              <a:ext cx="550545" cy="539750"/>
            </a:xfrm>
            <a:prstGeom prst="rect">
              <a:avLst/>
            </a:prstGeom>
          </p:spPr>
        </p:pic>
        <p:pic>
          <p:nvPicPr>
            <p:cNvPr id="53" name="圖片 52"/>
            <p:cNvPicPr/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04" b="99057" l="2353" r="9411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5831" y="3596138"/>
              <a:ext cx="432435" cy="539750"/>
            </a:xfrm>
            <a:prstGeom prst="rect">
              <a:avLst/>
            </a:prstGeom>
          </p:spPr>
        </p:pic>
        <p:pic>
          <p:nvPicPr>
            <p:cNvPr id="54" name="圖片 53"/>
            <p:cNvPicPr/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961" b="100000" l="3261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067" y="4398154"/>
              <a:ext cx="487045" cy="539750"/>
            </a:xfrm>
            <a:prstGeom prst="rect">
              <a:avLst/>
            </a:prstGeom>
          </p:spPr>
        </p:pic>
        <p:pic>
          <p:nvPicPr>
            <p:cNvPr id="55" name="圖片 54"/>
            <p:cNvPicPr/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12632" y1="19811" x2="13684" y2="33019"/>
                          <a14:foregroundMark x1="14737" y1="37736" x2="21053" y2="509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8527" y="5200501"/>
              <a:ext cx="483870" cy="539750"/>
            </a:xfrm>
            <a:prstGeom prst="rect">
              <a:avLst/>
            </a:prstGeom>
          </p:spPr>
        </p:pic>
        <p:pic>
          <p:nvPicPr>
            <p:cNvPr id="56" name="圖片 55"/>
            <p:cNvPicPr/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675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2976" y="5823363"/>
              <a:ext cx="403225" cy="539750"/>
            </a:xfrm>
            <a:prstGeom prst="rect">
              <a:avLst/>
            </a:prstGeom>
          </p:spPr>
        </p:pic>
        <p:pic>
          <p:nvPicPr>
            <p:cNvPr id="57" name="圖片 56"/>
            <p:cNvPicPr/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95238" l="625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530" y="6546622"/>
              <a:ext cx="410845" cy="539750"/>
            </a:xfrm>
            <a:prstGeom prst="rect">
              <a:avLst/>
            </a:prstGeom>
          </p:spPr>
        </p:pic>
        <p:pic>
          <p:nvPicPr>
            <p:cNvPr id="58" name="圖片 57"/>
            <p:cNvPicPr/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855" b="99145" l="0" r="100000">
                          <a14:foregroundMark x1="65517" y1="76068" x2="65517" y2="85470"/>
                          <a14:foregroundMark x1="51724" y1="88034" x2="65517" y2="76923"/>
                          <a14:foregroundMark x1="81609" y1="85470" x2="58621" y2="811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067" y="7223435"/>
              <a:ext cx="401320" cy="539750"/>
            </a:xfrm>
            <a:prstGeom prst="rect">
              <a:avLst/>
            </a:prstGeom>
          </p:spPr>
        </p:pic>
        <p:pic>
          <p:nvPicPr>
            <p:cNvPr id="59" name="圖片 58"/>
            <p:cNvPicPr/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197" y="7942705"/>
              <a:ext cx="374154" cy="382249"/>
            </a:xfrm>
            <a:prstGeom prst="rect">
              <a:avLst/>
            </a:prstGeom>
          </p:spPr>
        </p:pic>
        <p:pic>
          <p:nvPicPr>
            <p:cNvPr id="60" name="圖片 59" descr="一張含有 美工圖案 的圖片&#10;&#10;自動產生的描述"/>
            <p:cNvPicPr/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2752" b="95413" l="241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950" y="8478468"/>
              <a:ext cx="410845" cy="539750"/>
            </a:xfrm>
            <a:prstGeom prst="rect">
              <a:avLst/>
            </a:prstGeom>
          </p:spPr>
        </p:pic>
      </p:grpSp>
      <p:pic>
        <p:nvPicPr>
          <p:cNvPr id="1063" name="圖片 15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581" y="5875610"/>
            <a:ext cx="379797" cy="46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圖片 2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301" y="5902976"/>
            <a:ext cx="403024" cy="44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圖片 5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40213" y="5902976"/>
            <a:ext cx="382297" cy="39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圖片 1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902" y="5881686"/>
            <a:ext cx="357190" cy="47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圖片 18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50" y="6319878"/>
            <a:ext cx="332836" cy="44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圖片 19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45" y="6340853"/>
            <a:ext cx="404536" cy="39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圖片 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893" y="6415739"/>
            <a:ext cx="401617" cy="44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圖片 6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1902" y="6393197"/>
            <a:ext cx="378454" cy="38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圖片 17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098" y="6307818"/>
            <a:ext cx="360979" cy="47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40"/>
          <p:cNvSpPr>
            <a:spLocks noChangeArrowheads="1"/>
          </p:cNvSpPr>
          <p:nvPr/>
        </p:nvSpPr>
        <p:spPr bwMode="auto">
          <a:xfrm>
            <a:off x="-1275481" y="1338093"/>
            <a:ext cx="12858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48" name="群組 47"/>
          <p:cNvGrpSpPr/>
          <p:nvPr/>
        </p:nvGrpSpPr>
        <p:grpSpPr>
          <a:xfrm>
            <a:off x="-1" y="-1041"/>
            <a:ext cx="12858751" cy="433677"/>
            <a:chOff x="-1" y="-1041"/>
            <a:chExt cx="12858751" cy="433677"/>
          </a:xfrm>
        </p:grpSpPr>
        <p:grpSp>
          <p:nvGrpSpPr>
            <p:cNvPr id="49" name="群組 48"/>
            <p:cNvGrpSpPr/>
            <p:nvPr/>
          </p:nvGrpSpPr>
          <p:grpSpPr>
            <a:xfrm>
              <a:off x="-1" y="-1041"/>
              <a:ext cx="10899588" cy="433677"/>
              <a:chOff x="-1" y="-1041"/>
              <a:chExt cx="10899588" cy="433677"/>
            </a:xfrm>
          </p:grpSpPr>
          <p:grpSp>
            <p:nvGrpSpPr>
              <p:cNvPr id="61" name="群組 60"/>
              <p:cNvGrpSpPr/>
              <p:nvPr/>
            </p:nvGrpSpPr>
            <p:grpSpPr>
              <a:xfrm>
                <a:off x="-1" y="-1041"/>
                <a:ext cx="8940427" cy="433677"/>
                <a:chOff x="-1" y="-666"/>
                <a:chExt cx="6357637" cy="277566"/>
              </a:xfrm>
            </p:grpSpPr>
            <p:sp>
              <p:nvSpPr>
                <p:cNvPr id="63" name="Google Shape;110;p17"/>
                <p:cNvSpPr txBox="1">
                  <a:spLocks/>
                </p:cNvSpPr>
                <p:nvPr/>
              </p:nvSpPr>
              <p:spPr>
                <a:xfrm>
                  <a:off x="3102880" y="0"/>
                  <a:ext cx="1716112" cy="276900"/>
                </a:xfrm>
                <a:prstGeom prst="rect">
                  <a:avLst/>
                </a:prstGeom>
                <a:solidFill>
                  <a:srgbClr val="5B9BD5">
                    <a:alpha val="42000"/>
                  </a:srgbClr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666666"/>
                      </a:solidFill>
                    </a:rPr>
                    <a:t>Ch3  </a:t>
                  </a:r>
                  <a:r>
                    <a:rPr lang="zh-TW" altLang="en-US" sz="1175" b="1" dirty="0">
                      <a:solidFill>
                        <a:srgbClr val="666666"/>
                      </a:solidFill>
                    </a:rPr>
                    <a:t>應用情境</a:t>
                  </a: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64" name="Google Shape;111;p17"/>
                <p:cNvSpPr txBox="1">
                  <a:spLocks/>
                </p:cNvSpPr>
                <p:nvPr/>
              </p:nvSpPr>
              <p:spPr>
                <a:xfrm>
                  <a:off x="-1" y="-665"/>
                  <a:ext cx="1561933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Ch1  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背景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  <p:sp>
              <p:nvSpPr>
                <p:cNvPr id="65" name="Google Shape;112;p17"/>
                <p:cNvSpPr txBox="1">
                  <a:spLocks/>
                </p:cNvSpPr>
                <p:nvPr/>
              </p:nvSpPr>
              <p:spPr>
                <a:xfrm>
                  <a:off x="1564618" y="-665"/>
                  <a:ext cx="1539796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Ch2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目的</a:t>
                  </a:r>
                </a:p>
              </p:txBody>
            </p:sp>
            <p:sp>
              <p:nvSpPr>
                <p:cNvPr id="66" name="Google Shape;113;p17"/>
                <p:cNvSpPr txBox="1">
                  <a:spLocks/>
                </p:cNvSpPr>
                <p:nvPr/>
              </p:nvSpPr>
              <p:spPr>
                <a:xfrm>
                  <a:off x="4806772" y="-666"/>
                  <a:ext cx="1550864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CCCCCC"/>
                      </a:solidFill>
                    </a:rPr>
                    <a:t>Ch4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  未來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發展</a:t>
                  </a:r>
                </a:p>
              </p:txBody>
            </p:sp>
          </p:grpSp>
          <p:sp>
            <p:nvSpPr>
              <p:cNvPr id="62" name="Google Shape;113;p17"/>
              <p:cNvSpPr txBox="1">
                <a:spLocks/>
              </p:cNvSpPr>
              <p:nvPr/>
            </p:nvSpPr>
            <p:spPr>
              <a:xfrm>
                <a:off x="8940424" y="-1040"/>
                <a:ext cx="1959163" cy="432636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75"/>
                  <a:buNone/>
                </a:pPr>
                <a:r>
                  <a:rPr lang="en-US" altLang="zh-TW" sz="1175" b="1" dirty="0" smtClean="0">
                    <a:solidFill>
                      <a:srgbClr val="CCCCCC"/>
                    </a:solidFill>
                  </a:rPr>
                  <a:t>Ch5</a:t>
                </a:r>
                <a:r>
                  <a:rPr lang="zh-TW" altLang="en-US" sz="1175" b="1" dirty="0" smtClean="0">
                    <a:solidFill>
                      <a:srgbClr val="CCCCCC"/>
                    </a:solidFill>
                  </a:rPr>
                  <a:t>  </a:t>
                </a:r>
                <a:r>
                  <a:rPr lang="zh-TW" altLang="en-US" sz="1175" b="1" dirty="0">
                    <a:solidFill>
                      <a:srgbClr val="CCCCCC"/>
                    </a:solidFill>
                  </a:rPr>
                  <a:t>追加訓練</a:t>
                </a:r>
              </a:p>
            </p:txBody>
          </p:sp>
        </p:grpSp>
        <p:sp>
          <p:nvSpPr>
            <p:cNvPr id="50" name="Google Shape;113;p17"/>
            <p:cNvSpPr txBox="1">
              <a:spLocks/>
            </p:cNvSpPr>
            <p:nvPr/>
          </p:nvSpPr>
          <p:spPr>
            <a:xfrm>
              <a:off x="10899587" y="0"/>
              <a:ext cx="1959163" cy="432636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75"/>
                <a:buNone/>
              </a:pPr>
              <a:r>
                <a:rPr lang="en-US" altLang="zh-TW" sz="1175" b="1" dirty="0" smtClean="0">
                  <a:solidFill>
                    <a:srgbClr val="CCCCCC"/>
                  </a:solidFill>
                </a:rPr>
                <a:t>Ch6</a:t>
              </a:r>
              <a:r>
                <a:rPr lang="zh-TW" altLang="en-US" sz="1175" b="1" dirty="0" smtClean="0">
                  <a:solidFill>
                    <a:srgbClr val="CCCCCC"/>
                  </a:solidFill>
                </a:rPr>
                <a:t>  成果結語</a:t>
              </a:r>
              <a:endParaRPr lang="zh-TW" altLang="en-US" sz="1175" b="1" dirty="0">
                <a:solidFill>
                  <a:srgbClr val="CCCC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78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4068971" y="3456795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zh-TW" altLang="en-US" sz="6000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未來發展</a:t>
            </a:r>
            <a:endParaRPr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6120818" y="2520770"/>
            <a:ext cx="1210588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zh-TW" altLang="en-US" sz="2002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應用想像</a:t>
            </a: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1827159" y="2957694"/>
            <a:ext cx="5504246" cy="1675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7422659" y="2022038"/>
            <a:ext cx="3021981" cy="315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9898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</a:t>
            </a:r>
            <a:r>
              <a:rPr lang="en-US" altLang="zh-TW" sz="19898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endParaRPr lang="zh-CN" altLang="en-US" sz="19898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1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857250" y="657867"/>
            <a:ext cx="10540677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TW" altLang="en-US" sz="4000" b="1" dirty="0" smtClean="0">
                <a:solidFill>
                  <a:srgbClr val="A5A5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未來發展想像</a:t>
            </a:r>
            <a:endParaRPr lang="zh-CN" altLang="en-US" sz="4000" dirty="0">
              <a:solidFill>
                <a:srgbClr val="A5A5A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838200" y="2032149"/>
            <a:ext cx="6095231" cy="39604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ts val="3000"/>
              </a:lnSpc>
              <a:spcAft>
                <a:spcPts val="0"/>
              </a:spcAft>
              <a:buAutoNum type="arabicPeriod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營建數位化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---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走出傳統建築思維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讓營建可以更數位化發展，減少人力本支出。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fontAlgn="auto">
              <a:lnSpc>
                <a:spcPts val="3000"/>
              </a:lnSpc>
              <a:spcAft>
                <a:spcPts val="0"/>
              </a:spcAft>
              <a:buAutoNum type="arabicPeriod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營建精緻化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---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蓋房更精準有智慧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00150" lvl="4" indent="-285750" fontAlgn="auto">
              <a:lnSpc>
                <a:spcPts val="3000"/>
              </a:lnSpc>
              <a:spcBef>
                <a:spcPts val="1000"/>
              </a:spcBef>
              <a:spcAft>
                <a:spcPts val="0"/>
              </a:spcAft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透過機械手臂使營建更精確，也可以提升建築品質與穩固性。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fontAlgn="auto">
              <a:lnSpc>
                <a:spcPts val="3000"/>
              </a:lnSpc>
              <a:spcAft>
                <a:spcPts val="0"/>
              </a:spcAft>
              <a:buAutoNum type="arabicPeriod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營建智慧化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---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視覺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聽覺感測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00150" lvl="4" indent="-285750" fontAlgn="auto">
              <a:lnSpc>
                <a:spcPts val="3000"/>
              </a:lnSpc>
              <a:spcBef>
                <a:spcPts val="1000"/>
              </a:spcBef>
              <a:spcAft>
                <a:spcPts val="0"/>
              </a:spcAft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持續發展語音與手勢辨識，讓營建系統可以更加智慧化，具有視覺與聽覺的感測。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fontAlgn="auto">
              <a:lnSpc>
                <a:spcPts val="3000"/>
              </a:lnSpc>
              <a:spcAft>
                <a:spcPts val="0"/>
              </a:spcAft>
              <a:buAutoNum type="arabicPeriod"/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2" descr="https://buzzorange.com/techorange/wp-content/uploads/sites/2/2021/07/Google-X_Intrinsic_202107_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447" y="2115418"/>
            <a:ext cx="5429150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/>
          <p:cNvGrpSpPr/>
          <p:nvPr/>
        </p:nvGrpSpPr>
        <p:grpSpPr>
          <a:xfrm>
            <a:off x="-1" y="-1041"/>
            <a:ext cx="12858751" cy="433677"/>
            <a:chOff x="-1" y="-1041"/>
            <a:chExt cx="12858751" cy="433677"/>
          </a:xfrm>
        </p:grpSpPr>
        <p:grpSp>
          <p:nvGrpSpPr>
            <p:cNvPr id="22" name="群組 21"/>
            <p:cNvGrpSpPr/>
            <p:nvPr/>
          </p:nvGrpSpPr>
          <p:grpSpPr>
            <a:xfrm>
              <a:off x="-1" y="-1041"/>
              <a:ext cx="10899588" cy="433677"/>
              <a:chOff x="-1" y="-1041"/>
              <a:chExt cx="10899588" cy="433677"/>
            </a:xfrm>
          </p:grpSpPr>
          <p:grpSp>
            <p:nvGrpSpPr>
              <p:cNvPr id="24" name="群組 23"/>
              <p:cNvGrpSpPr/>
              <p:nvPr/>
            </p:nvGrpSpPr>
            <p:grpSpPr>
              <a:xfrm>
                <a:off x="-1" y="-1041"/>
                <a:ext cx="8960912" cy="433677"/>
                <a:chOff x="-1" y="-666"/>
                <a:chExt cx="6372204" cy="277566"/>
              </a:xfrm>
            </p:grpSpPr>
            <p:sp>
              <p:nvSpPr>
                <p:cNvPr id="26" name="Google Shape;110;p17"/>
                <p:cNvSpPr txBox="1">
                  <a:spLocks/>
                </p:cNvSpPr>
                <p:nvPr/>
              </p:nvSpPr>
              <p:spPr>
                <a:xfrm>
                  <a:off x="4656091" y="0"/>
                  <a:ext cx="1716112" cy="276900"/>
                </a:xfrm>
                <a:prstGeom prst="rect">
                  <a:avLst/>
                </a:prstGeom>
                <a:solidFill>
                  <a:srgbClr val="5B9BD5">
                    <a:alpha val="42000"/>
                  </a:srgbClr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666666"/>
                      </a:solidFill>
                    </a:rPr>
                    <a:t>Ch4  </a:t>
                  </a:r>
                  <a:r>
                    <a:rPr lang="zh-TW" altLang="en-US" sz="1175" b="1" dirty="0">
                      <a:solidFill>
                        <a:srgbClr val="666666"/>
                      </a:solidFill>
                    </a:rPr>
                    <a:t>未來發展</a:t>
                  </a: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27" name="Google Shape;111;p17"/>
                <p:cNvSpPr txBox="1">
                  <a:spLocks/>
                </p:cNvSpPr>
                <p:nvPr/>
              </p:nvSpPr>
              <p:spPr>
                <a:xfrm>
                  <a:off x="-1" y="-665"/>
                  <a:ext cx="1561933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Ch1  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背景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  <p:sp>
              <p:nvSpPr>
                <p:cNvPr id="28" name="Google Shape;112;p17"/>
                <p:cNvSpPr txBox="1">
                  <a:spLocks/>
                </p:cNvSpPr>
                <p:nvPr/>
              </p:nvSpPr>
              <p:spPr>
                <a:xfrm>
                  <a:off x="1564618" y="-665"/>
                  <a:ext cx="1539796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Ch2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目的</a:t>
                  </a:r>
                </a:p>
              </p:txBody>
            </p:sp>
            <p:sp>
              <p:nvSpPr>
                <p:cNvPr id="29" name="Google Shape;113;p17"/>
                <p:cNvSpPr txBox="1">
                  <a:spLocks/>
                </p:cNvSpPr>
                <p:nvPr/>
              </p:nvSpPr>
              <p:spPr>
                <a:xfrm>
                  <a:off x="3105793" y="-666"/>
                  <a:ext cx="1550864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Ch3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應用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情境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</p:grpSp>
          <p:sp>
            <p:nvSpPr>
              <p:cNvPr id="25" name="Google Shape;113;p17"/>
              <p:cNvSpPr txBox="1">
                <a:spLocks/>
              </p:cNvSpPr>
              <p:nvPr/>
            </p:nvSpPr>
            <p:spPr>
              <a:xfrm>
                <a:off x="8940424" y="-1040"/>
                <a:ext cx="1959163" cy="432636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75"/>
                  <a:buNone/>
                </a:pPr>
                <a:r>
                  <a:rPr lang="en-US" altLang="zh-TW" sz="1175" b="1" dirty="0" smtClean="0">
                    <a:solidFill>
                      <a:srgbClr val="CCCCCC"/>
                    </a:solidFill>
                  </a:rPr>
                  <a:t>Ch5</a:t>
                </a:r>
                <a:r>
                  <a:rPr lang="zh-TW" altLang="en-US" sz="1175" b="1" dirty="0" smtClean="0">
                    <a:solidFill>
                      <a:srgbClr val="CCCCCC"/>
                    </a:solidFill>
                  </a:rPr>
                  <a:t>  </a:t>
                </a:r>
                <a:r>
                  <a:rPr lang="zh-TW" altLang="en-US" sz="1175" b="1" dirty="0">
                    <a:solidFill>
                      <a:srgbClr val="CCCCCC"/>
                    </a:solidFill>
                  </a:rPr>
                  <a:t>追加訓練</a:t>
                </a:r>
              </a:p>
            </p:txBody>
          </p:sp>
        </p:grpSp>
        <p:sp>
          <p:nvSpPr>
            <p:cNvPr id="23" name="Google Shape;113;p17"/>
            <p:cNvSpPr txBox="1">
              <a:spLocks/>
            </p:cNvSpPr>
            <p:nvPr/>
          </p:nvSpPr>
          <p:spPr>
            <a:xfrm>
              <a:off x="10899587" y="0"/>
              <a:ext cx="1959163" cy="432636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75"/>
                <a:buNone/>
              </a:pPr>
              <a:r>
                <a:rPr lang="en-US" altLang="zh-TW" sz="1175" b="1" dirty="0" smtClean="0">
                  <a:solidFill>
                    <a:srgbClr val="CCCCCC"/>
                  </a:solidFill>
                </a:rPr>
                <a:t>Ch6</a:t>
              </a:r>
              <a:r>
                <a:rPr lang="zh-TW" altLang="en-US" sz="1175" b="1" dirty="0" smtClean="0">
                  <a:solidFill>
                    <a:srgbClr val="CCCCCC"/>
                  </a:solidFill>
                </a:rPr>
                <a:t>  成果結語</a:t>
              </a:r>
              <a:endParaRPr lang="zh-TW" altLang="en-US" sz="1175" b="1" dirty="0">
                <a:solidFill>
                  <a:srgbClr val="CCCC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16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4068971" y="3456795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zh-TW" altLang="en-US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追加訓練</a:t>
            </a:r>
            <a:endParaRPr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4564302" y="2520770"/>
            <a:ext cx="2767104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TW" sz="2002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Google </a:t>
            </a:r>
            <a:r>
              <a:rPr lang="en-US" altLang="zh-TW" sz="2002" dirty="0" err="1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Colab</a:t>
            </a:r>
            <a:r>
              <a:rPr lang="zh-TW" altLang="en-US" sz="2002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TW" sz="2002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TW" altLang="en-US" sz="2002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TW" sz="2002" dirty="0" err="1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Kaggle</a:t>
            </a:r>
            <a:endParaRPr lang="zh-TW" altLang="en-US" sz="2002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1827159" y="2957694"/>
            <a:ext cx="5504246" cy="1675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7422659" y="2022038"/>
            <a:ext cx="3021981" cy="315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9898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lang="zh-CN" altLang="en-US" sz="19898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3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857250" y="663997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Google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TW" sz="40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Colab</a:t>
            </a:r>
            <a:endParaRPr lang="zh-CN" altLang="en-US" sz="4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676764" y="1985450"/>
            <a:ext cx="10536947" cy="24516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透過瀏覽器執行。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提供可執行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(.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jupyter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notebook(.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ipynb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之環境，讓使用者可省去安裝大量函式庫之步驟，並體驗日前最為熱門的深度學習與人工智慧等多種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本身也提供多種圖像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，以及多種機器訓練的範例程式碼以供測試與參考。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可與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Drive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連結，直接存取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Drive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裡的檔案。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提供免費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A6446620-7BAE-4491-B2C7-33F82E002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" t="8439" r="89880" b="69181"/>
          <a:stretch/>
        </p:blipFill>
        <p:spPr>
          <a:xfrm>
            <a:off x="4158333" y="663997"/>
            <a:ext cx="1296144" cy="82848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B3C1DB3-D9C7-481B-8BDF-BBFB9FC7E688}"/>
              </a:ext>
            </a:extLst>
          </p:cNvPr>
          <p:cNvSpPr txBox="1"/>
          <p:nvPr/>
        </p:nvSpPr>
        <p:spPr>
          <a:xfrm>
            <a:off x="650044" y="1462230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優點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8BFB67FB-6D5E-42FE-96C7-7EEAF7EE1CD8}"/>
              </a:ext>
            </a:extLst>
          </p:cNvPr>
          <p:cNvSpPr txBox="1">
            <a:spLocks/>
          </p:cNvSpPr>
          <p:nvPr/>
        </p:nvSpPr>
        <p:spPr>
          <a:xfrm>
            <a:off x="714460" y="4960302"/>
            <a:ext cx="10536947" cy="18974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執行時需保持瀏覽器窗口開啟，且須定期確認是否還留在線上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免費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效能並不算相當好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有「限量」，其上限不明。當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認為你使用過量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時，會暫時限制該帳號無法使用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，且解除時間同樣不明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根據搜尋結果，少則半天，長則一個星期皆有可能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CE21634-977B-44E8-BC2F-72EC04AD26D0}"/>
              </a:ext>
            </a:extLst>
          </p:cNvPr>
          <p:cNvSpPr txBox="1"/>
          <p:nvPr/>
        </p:nvSpPr>
        <p:spPr>
          <a:xfrm>
            <a:off x="679710" y="4437082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缺點</a:t>
            </a:r>
            <a:r>
              <a:rPr lang="en-US" altLang="zh-TW" dirty="0"/>
              <a:t>:</a:t>
            </a:r>
            <a:endParaRPr lang="zh-TW" altLang="en-US" dirty="0"/>
          </a:p>
        </p:txBody>
      </p:sp>
      <p:grpSp>
        <p:nvGrpSpPr>
          <p:cNvPr id="27" name="群組 26"/>
          <p:cNvGrpSpPr/>
          <p:nvPr/>
        </p:nvGrpSpPr>
        <p:grpSpPr>
          <a:xfrm>
            <a:off x="-1" y="-1041"/>
            <a:ext cx="12858751" cy="433677"/>
            <a:chOff x="-1" y="-1041"/>
            <a:chExt cx="12858751" cy="433677"/>
          </a:xfrm>
        </p:grpSpPr>
        <p:grpSp>
          <p:nvGrpSpPr>
            <p:cNvPr id="28" name="群組 27"/>
            <p:cNvGrpSpPr/>
            <p:nvPr/>
          </p:nvGrpSpPr>
          <p:grpSpPr>
            <a:xfrm>
              <a:off x="-1" y="-1041"/>
              <a:ext cx="10892460" cy="433677"/>
              <a:chOff x="-1" y="-1041"/>
              <a:chExt cx="10892460" cy="433677"/>
            </a:xfrm>
          </p:grpSpPr>
          <p:grpSp>
            <p:nvGrpSpPr>
              <p:cNvPr id="30" name="群組 29"/>
              <p:cNvGrpSpPr/>
              <p:nvPr/>
            </p:nvGrpSpPr>
            <p:grpSpPr>
              <a:xfrm>
                <a:off x="-1" y="-1041"/>
                <a:ext cx="10892460" cy="433677"/>
                <a:chOff x="-1" y="-666"/>
                <a:chExt cx="7745749" cy="277566"/>
              </a:xfrm>
            </p:grpSpPr>
            <p:sp>
              <p:nvSpPr>
                <p:cNvPr id="32" name="Google Shape;110;p17"/>
                <p:cNvSpPr txBox="1">
                  <a:spLocks/>
                </p:cNvSpPr>
                <p:nvPr/>
              </p:nvSpPr>
              <p:spPr>
                <a:xfrm>
                  <a:off x="6029636" y="0"/>
                  <a:ext cx="1716112" cy="276900"/>
                </a:xfrm>
                <a:prstGeom prst="rect">
                  <a:avLst/>
                </a:prstGeom>
                <a:solidFill>
                  <a:srgbClr val="5B9BD5">
                    <a:alpha val="42000"/>
                  </a:srgbClr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666666"/>
                      </a:solidFill>
                    </a:rPr>
                    <a:t>Ch5  </a:t>
                  </a:r>
                  <a:r>
                    <a:rPr lang="zh-TW" altLang="en-US" sz="1175" b="1" dirty="0">
                      <a:solidFill>
                        <a:srgbClr val="666666"/>
                      </a:solidFill>
                    </a:rPr>
                    <a:t>追加訓練</a:t>
                  </a: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33" name="Google Shape;111;p17"/>
                <p:cNvSpPr txBox="1">
                  <a:spLocks/>
                </p:cNvSpPr>
                <p:nvPr/>
              </p:nvSpPr>
              <p:spPr>
                <a:xfrm>
                  <a:off x="-1" y="-665"/>
                  <a:ext cx="1561933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Ch1  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背景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  <p:sp>
              <p:nvSpPr>
                <p:cNvPr id="34" name="Google Shape;112;p17"/>
                <p:cNvSpPr txBox="1">
                  <a:spLocks/>
                </p:cNvSpPr>
                <p:nvPr/>
              </p:nvSpPr>
              <p:spPr>
                <a:xfrm>
                  <a:off x="1564618" y="-665"/>
                  <a:ext cx="1539796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Ch2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目的</a:t>
                  </a:r>
                </a:p>
              </p:txBody>
            </p:sp>
            <p:sp>
              <p:nvSpPr>
                <p:cNvPr id="35" name="Google Shape;113;p17"/>
                <p:cNvSpPr txBox="1">
                  <a:spLocks/>
                </p:cNvSpPr>
                <p:nvPr/>
              </p:nvSpPr>
              <p:spPr>
                <a:xfrm>
                  <a:off x="3105793" y="-666"/>
                  <a:ext cx="1550864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Ch3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應用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情境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</p:grpSp>
          <p:sp>
            <p:nvSpPr>
              <p:cNvPr id="31" name="Google Shape;113;p17"/>
              <p:cNvSpPr txBox="1">
                <a:spLocks/>
              </p:cNvSpPr>
              <p:nvPr/>
            </p:nvSpPr>
            <p:spPr>
              <a:xfrm>
                <a:off x="6534219" y="-1041"/>
                <a:ext cx="1959163" cy="432636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75"/>
                  <a:buNone/>
                </a:pPr>
                <a:r>
                  <a:rPr lang="en-US" altLang="zh-TW" sz="1175" b="1" dirty="0" smtClean="0">
                    <a:solidFill>
                      <a:srgbClr val="CCCCCC"/>
                    </a:solidFill>
                  </a:rPr>
                  <a:t>Ch4  </a:t>
                </a:r>
                <a:r>
                  <a:rPr lang="zh-TW" altLang="en-US" sz="1175" b="1" dirty="0">
                    <a:solidFill>
                      <a:srgbClr val="CCCCCC"/>
                    </a:solidFill>
                  </a:rPr>
                  <a:t>未來發展</a:t>
                </a:r>
              </a:p>
            </p:txBody>
          </p:sp>
        </p:grpSp>
        <p:sp>
          <p:nvSpPr>
            <p:cNvPr id="29" name="Google Shape;113;p17"/>
            <p:cNvSpPr txBox="1">
              <a:spLocks/>
            </p:cNvSpPr>
            <p:nvPr/>
          </p:nvSpPr>
          <p:spPr>
            <a:xfrm>
              <a:off x="10899587" y="0"/>
              <a:ext cx="1959163" cy="432636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75"/>
                <a:buNone/>
              </a:pPr>
              <a:r>
                <a:rPr lang="en-US" altLang="zh-TW" sz="1175" b="1" dirty="0" smtClean="0">
                  <a:solidFill>
                    <a:srgbClr val="CCCCCC"/>
                  </a:solidFill>
                </a:rPr>
                <a:t>Ch6</a:t>
              </a:r>
              <a:r>
                <a:rPr lang="zh-TW" altLang="en-US" sz="1175" b="1" dirty="0" smtClean="0">
                  <a:solidFill>
                    <a:srgbClr val="CCCCCC"/>
                  </a:solidFill>
                </a:rPr>
                <a:t>  成果結語</a:t>
              </a:r>
              <a:endParaRPr lang="zh-TW" altLang="en-US" sz="1175" b="1" dirty="0">
                <a:solidFill>
                  <a:srgbClr val="CCCC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86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857250" y="663997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Kaggle</a:t>
            </a:r>
            <a:endParaRPr lang="zh-CN" altLang="en-US" sz="4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676764" y="1985449"/>
            <a:ext cx="8848955" cy="27220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相同，提供可執行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檔案之環境，讓使用者可不必安裝大量資料庫便能執行訓練。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Kaggle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原為競技用網站，其所提供之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，數量與種類皆遠大於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，擴充資料庫時相當方便。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同樣提供免費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，一個帳號限額為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39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後開始計算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，每個禮拜補充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小時。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可不必一直開著視窗，確認程式在執行後便能關閉網站，之後在上去確認結果就好。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3C1DB3-D9C7-481B-8BDF-BBFB9FC7E688}"/>
              </a:ext>
            </a:extLst>
          </p:cNvPr>
          <p:cNvSpPr txBox="1"/>
          <p:nvPr/>
        </p:nvSpPr>
        <p:spPr>
          <a:xfrm>
            <a:off x="650044" y="1462230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優點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8BFB67FB-6D5E-42FE-96C7-7EEAF7EE1CD8}"/>
              </a:ext>
            </a:extLst>
          </p:cNvPr>
          <p:cNvSpPr txBox="1">
            <a:spLocks/>
          </p:cNvSpPr>
          <p:nvPr/>
        </p:nvSpPr>
        <p:spPr>
          <a:xfrm>
            <a:off x="686023" y="5335154"/>
            <a:ext cx="8958039" cy="18974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不像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可與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Drive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連動，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Kaggle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僅能透過上傳之方式更新資料集，若是有檔案需要修改，則只能於本地端修改完之後再次上傳。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CE21634-977B-44E8-BC2F-72EC04AD26D0}"/>
              </a:ext>
            </a:extLst>
          </p:cNvPr>
          <p:cNvSpPr txBox="1"/>
          <p:nvPr/>
        </p:nvSpPr>
        <p:spPr>
          <a:xfrm>
            <a:off x="638022" y="4707503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缺點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F93146-2ECC-4D9E-9CA7-A02ACD8E0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580" y="721176"/>
            <a:ext cx="1648580" cy="6372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F1EC944-A22B-4BB7-BF75-F1C4C6040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917" y="1021982"/>
            <a:ext cx="3259833" cy="5884912"/>
          </a:xfrm>
          <a:prstGeom prst="rect">
            <a:avLst/>
          </a:prstGeom>
        </p:spPr>
      </p:pic>
      <p:grpSp>
        <p:nvGrpSpPr>
          <p:cNvPr id="27" name="群組 26"/>
          <p:cNvGrpSpPr/>
          <p:nvPr/>
        </p:nvGrpSpPr>
        <p:grpSpPr>
          <a:xfrm>
            <a:off x="-1" y="-1041"/>
            <a:ext cx="12858751" cy="433677"/>
            <a:chOff x="-1" y="-1041"/>
            <a:chExt cx="12858751" cy="433677"/>
          </a:xfrm>
        </p:grpSpPr>
        <p:grpSp>
          <p:nvGrpSpPr>
            <p:cNvPr id="28" name="群組 27"/>
            <p:cNvGrpSpPr/>
            <p:nvPr/>
          </p:nvGrpSpPr>
          <p:grpSpPr>
            <a:xfrm>
              <a:off x="-1" y="-1041"/>
              <a:ext cx="10892460" cy="433677"/>
              <a:chOff x="-1" y="-1041"/>
              <a:chExt cx="10892460" cy="433677"/>
            </a:xfrm>
          </p:grpSpPr>
          <p:grpSp>
            <p:nvGrpSpPr>
              <p:cNvPr id="30" name="群組 29"/>
              <p:cNvGrpSpPr/>
              <p:nvPr/>
            </p:nvGrpSpPr>
            <p:grpSpPr>
              <a:xfrm>
                <a:off x="-1" y="-1041"/>
                <a:ext cx="10892460" cy="433677"/>
                <a:chOff x="-1" y="-666"/>
                <a:chExt cx="7745749" cy="277566"/>
              </a:xfrm>
            </p:grpSpPr>
            <p:sp>
              <p:nvSpPr>
                <p:cNvPr id="32" name="Google Shape;110;p17"/>
                <p:cNvSpPr txBox="1">
                  <a:spLocks/>
                </p:cNvSpPr>
                <p:nvPr/>
              </p:nvSpPr>
              <p:spPr>
                <a:xfrm>
                  <a:off x="6029636" y="0"/>
                  <a:ext cx="1716112" cy="276900"/>
                </a:xfrm>
                <a:prstGeom prst="rect">
                  <a:avLst/>
                </a:prstGeom>
                <a:solidFill>
                  <a:srgbClr val="5B9BD5">
                    <a:alpha val="42000"/>
                  </a:srgbClr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666666"/>
                      </a:solidFill>
                    </a:rPr>
                    <a:t>Ch5  </a:t>
                  </a:r>
                  <a:r>
                    <a:rPr lang="zh-TW" altLang="en-US" sz="1175" b="1" dirty="0">
                      <a:solidFill>
                        <a:srgbClr val="666666"/>
                      </a:solidFill>
                    </a:rPr>
                    <a:t>追加訓練</a:t>
                  </a: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33" name="Google Shape;111;p17"/>
                <p:cNvSpPr txBox="1">
                  <a:spLocks/>
                </p:cNvSpPr>
                <p:nvPr/>
              </p:nvSpPr>
              <p:spPr>
                <a:xfrm>
                  <a:off x="-1" y="-665"/>
                  <a:ext cx="1561933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Ch1  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背景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  <p:sp>
              <p:nvSpPr>
                <p:cNvPr id="34" name="Google Shape;112;p17"/>
                <p:cNvSpPr txBox="1">
                  <a:spLocks/>
                </p:cNvSpPr>
                <p:nvPr/>
              </p:nvSpPr>
              <p:spPr>
                <a:xfrm>
                  <a:off x="1564618" y="-665"/>
                  <a:ext cx="1539796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Ch2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目的</a:t>
                  </a:r>
                </a:p>
              </p:txBody>
            </p:sp>
            <p:sp>
              <p:nvSpPr>
                <p:cNvPr id="35" name="Google Shape;113;p17"/>
                <p:cNvSpPr txBox="1">
                  <a:spLocks/>
                </p:cNvSpPr>
                <p:nvPr/>
              </p:nvSpPr>
              <p:spPr>
                <a:xfrm>
                  <a:off x="3105793" y="-666"/>
                  <a:ext cx="1550864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Ch3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應用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情境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</p:grpSp>
          <p:sp>
            <p:nvSpPr>
              <p:cNvPr id="31" name="Google Shape;113;p17"/>
              <p:cNvSpPr txBox="1">
                <a:spLocks/>
              </p:cNvSpPr>
              <p:nvPr/>
            </p:nvSpPr>
            <p:spPr>
              <a:xfrm>
                <a:off x="6534219" y="-1041"/>
                <a:ext cx="1959163" cy="432636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75"/>
                  <a:buNone/>
                </a:pPr>
                <a:r>
                  <a:rPr lang="en-US" altLang="zh-TW" sz="1175" b="1" dirty="0" smtClean="0">
                    <a:solidFill>
                      <a:srgbClr val="CCCCCC"/>
                    </a:solidFill>
                  </a:rPr>
                  <a:t>Ch4  </a:t>
                </a:r>
                <a:r>
                  <a:rPr lang="zh-TW" altLang="en-US" sz="1175" b="1" dirty="0">
                    <a:solidFill>
                      <a:srgbClr val="CCCCCC"/>
                    </a:solidFill>
                  </a:rPr>
                  <a:t>未來發展</a:t>
                </a:r>
              </a:p>
            </p:txBody>
          </p:sp>
        </p:grpSp>
        <p:sp>
          <p:nvSpPr>
            <p:cNvPr id="29" name="Google Shape;113;p17"/>
            <p:cNvSpPr txBox="1">
              <a:spLocks/>
            </p:cNvSpPr>
            <p:nvPr/>
          </p:nvSpPr>
          <p:spPr>
            <a:xfrm>
              <a:off x="10899587" y="0"/>
              <a:ext cx="1959163" cy="432636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75"/>
                <a:buNone/>
              </a:pPr>
              <a:r>
                <a:rPr lang="en-US" altLang="zh-TW" sz="1175" b="1" dirty="0" smtClean="0">
                  <a:solidFill>
                    <a:srgbClr val="CCCCCC"/>
                  </a:solidFill>
                </a:rPr>
                <a:t>Ch6</a:t>
              </a:r>
              <a:r>
                <a:rPr lang="zh-TW" altLang="en-US" sz="1175" b="1" dirty="0" smtClean="0">
                  <a:solidFill>
                    <a:srgbClr val="CCCCCC"/>
                  </a:solidFill>
                </a:rPr>
                <a:t>  成果結語</a:t>
              </a:r>
              <a:endParaRPr lang="zh-TW" altLang="en-US" sz="1175" b="1" dirty="0">
                <a:solidFill>
                  <a:srgbClr val="CCCC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616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2BBFE23D-B91F-48EB-B3D4-ED56A72BD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58" y="2137612"/>
            <a:ext cx="11397927" cy="4847873"/>
          </a:xfrm>
          <a:prstGeom prst="rect">
            <a:avLst/>
          </a:prstGeom>
        </p:spPr>
      </p:pic>
      <p:sp>
        <p:nvSpPr>
          <p:cNvPr id="11" name="TextBox 8"/>
          <p:cNvSpPr txBox="1"/>
          <p:nvPr/>
        </p:nvSpPr>
        <p:spPr>
          <a:xfrm>
            <a:off x="857250" y="663997"/>
            <a:ext cx="542810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TW" sz="40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Colab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訓練</a:t>
            </a:r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yolo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模型</a:t>
            </a:r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-1</a:t>
            </a:r>
            <a:endParaRPr lang="zh-CN" altLang="en-US" sz="4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668735" y="1279550"/>
            <a:ext cx="10536947" cy="42951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登錄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Drive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，取得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xml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準備對應環境</a:t>
            </a:r>
          </a:p>
        </p:txBody>
      </p:sp>
      <p:grpSp>
        <p:nvGrpSpPr>
          <p:cNvPr id="20" name="群組 19"/>
          <p:cNvGrpSpPr/>
          <p:nvPr/>
        </p:nvGrpSpPr>
        <p:grpSpPr>
          <a:xfrm>
            <a:off x="-1" y="-1041"/>
            <a:ext cx="12858751" cy="433677"/>
            <a:chOff x="-1" y="-1041"/>
            <a:chExt cx="12858751" cy="433677"/>
          </a:xfrm>
        </p:grpSpPr>
        <p:grpSp>
          <p:nvGrpSpPr>
            <p:cNvPr id="21" name="群組 20"/>
            <p:cNvGrpSpPr/>
            <p:nvPr/>
          </p:nvGrpSpPr>
          <p:grpSpPr>
            <a:xfrm>
              <a:off x="-1" y="-1041"/>
              <a:ext cx="10892460" cy="433677"/>
              <a:chOff x="-1" y="-1041"/>
              <a:chExt cx="10892460" cy="433677"/>
            </a:xfrm>
          </p:grpSpPr>
          <p:grpSp>
            <p:nvGrpSpPr>
              <p:cNvPr id="26" name="群組 25"/>
              <p:cNvGrpSpPr/>
              <p:nvPr/>
            </p:nvGrpSpPr>
            <p:grpSpPr>
              <a:xfrm>
                <a:off x="-1" y="-1041"/>
                <a:ext cx="10892460" cy="433677"/>
                <a:chOff x="-1" y="-666"/>
                <a:chExt cx="7745749" cy="277566"/>
              </a:xfrm>
            </p:grpSpPr>
            <p:sp>
              <p:nvSpPr>
                <p:cNvPr id="28" name="Google Shape;110;p17"/>
                <p:cNvSpPr txBox="1">
                  <a:spLocks/>
                </p:cNvSpPr>
                <p:nvPr/>
              </p:nvSpPr>
              <p:spPr>
                <a:xfrm>
                  <a:off x="6029636" y="0"/>
                  <a:ext cx="1716112" cy="276900"/>
                </a:xfrm>
                <a:prstGeom prst="rect">
                  <a:avLst/>
                </a:prstGeom>
                <a:solidFill>
                  <a:srgbClr val="5B9BD5">
                    <a:alpha val="42000"/>
                  </a:srgbClr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666666"/>
                      </a:solidFill>
                    </a:rPr>
                    <a:t>Ch5  </a:t>
                  </a:r>
                  <a:r>
                    <a:rPr lang="zh-TW" altLang="en-US" sz="1175" b="1" dirty="0">
                      <a:solidFill>
                        <a:srgbClr val="666666"/>
                      </a:solidFill>
                    </a:rPr>
                    <a:t>追加訓練</a:t>
                  </a: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29" name="Google Shape;111;p17"/>
                <p:cNvSpPr txBox="1">
                  <a:spLocks/>
                </p:cNvSpPr>
                <p:nvPr/>
              </p:nvSpPr>
              <p:spPr>
                <a:xfrm>
                  <a:off x="-1" y="-665"/>
                  <a:ext cx="1561933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Ch1  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背景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  <p:sp>
              <p:nvSpPr>
                <p:cNvPr id="30" name="Google Shape;112;p17"/>
                <p:cNvSpPr txBox="1">
                  <a:spLocks/>
                </p:cNvSpPr>
                <p:nvPr/>
              </p:nvSpPr>
              <p:spPr>
                <a:xfrm>
                  <a:off x="1564618" y="-665"/>
                  <a:ext cx="1539796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Ch2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目的</a:t>
                  </a:r>
                </a:p>
              </p:txBody>
            </p:sp>
            <p:sp>
              <p:nvSpPr>
                <p:cNvPr id="31" name="Google Shape;113;p17"/>
                <p:cNvSpPr txBox="1">
                  <a:spLocks/>
                </p:cNvSpPr>
                <p:nvPr/>
              </p:nvSpPr>
              <p:spPr>
                <a:xfrm>
                  <a:off x="3105793" y="-666"/>
                  <a:ext cx="1550864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Ch3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應用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情境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</p:grpSp>
          <p:sp>
            <p:nvSpPr>
              <p:cNvPr id="27" name="Google Shape;113;p17"/>
              <p:cNvSpPr txBox="1">
                <a:spLocks/>
              </p:cNvSpPr>
              <p:nvPr/>
            </p:nvSpPr>
            <p:spPr>
              <a:xfrm>
                <a:off x="6534219" y="-1041"/>
                <a:ext cx="1959163" cy="432636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75"/>
                  <a:buNone/>
                </a:pPr>
                <a:r>
                  <a:rPr lang="en-US" altLang="zh-TW" sz="1175" b="1" dirty="0" smtClean="0">
                    <a:solidFill>
                      <a:srgbClr val="CCCCCC"/>
                    </a:solidFill>
                  </a:rPr>
                  <a:t>Ch4  </a:t>
                </a:r>
                <a:r>
                  <a:rPr lang="zh-TW" altLang="en-US" sz="1175" b="1" dirty="0">
                    <a:solidFill>
                      <a:srgbClr val="CCCCCC"/>
                    </a:solidFill>
                  </a:rPr>
                  <a:t>未來發展</a:t>
                </a:r>
              </a:p>
            </p:txBody>
          </p:sp>
        </p:grpSp>
        <p:sp>
          <p:nvSpPr>
            <p:cNvPr id="22" name="Google Shape;113;p17"/>
            <p:cNvSpPr txBox="1">
              <a:spLocks/>
            </p:cNvSpPr>
            <p:nvPr/>
          </p:nvSpPr>
          <p:spPr>
            <a:xfrm>
              <a:off x="10899587" y="0"/>
              <a:ext cx="1959163" cy="432636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75"/>
                <a:buNone/>
              </a:pPr>
              <a:r>
                <a:rPr lang="en-US" altLang="zh-TW" sz="1175" b="1" dirty="0" smtClean="0">
                  <a:solidFill>
                    <a:srgbClr val="CCCCCC"/>
                  </a:solidFill>
                </a:rPr>
                <a:t>Ch6</a:t>
              </a:r>
              <a:r>
                <a:rPr lang="zh-TW" altLang="en-US" sz="1175" b="1" dirty="0" smtClean="0">
                  <a:solidFill>
                    <a:srgbClr val="CCCCCC"/>
                  </a:solidFill>
                </a:rPr>
                <a:t>  成果結語</a:t>
              </a:r>
              <a:endParaRPr lang="zh-TW" altLang="en-US" sz="1175" b="1" dirty="0">
                <a:solidFill>
                  <a:srgbClr val="CCCC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239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7"/>
          <p:cNvSpPr>
            <a:spLocks/>
          </p:cNvSpPr>
          <p:nvPr/>
        </p:nvSpPr>
        <p:spPr bwMode="auto">
          <a:xfrm>
            <a:off x="-135558" y="-200099"/>
            <a:ext cx="10453365" cy="7457426"/>
          </a:xfrm>
          <a:custGeom>
            <a:avLst/>
            <a:gdLst>
              <a:gd name="T0" fmla="*/ 0 w 3091"/>
              <a:gd name="T1" fmla="*/ 0 h 2526"/>
              <a:gd name="T2" fmla="*/ 3091 w 3091"/>
              <a:gd name="T3" fmla="*/ 0 h 2526"/>
              <a:gd name="T4" fmla="*/ 856 w 3091"/>
              <a:gd name="T5" fmla="*/ 2526 h 2526"/>
              <a:gd name="T6" fmla="*/ 0 w 3091"/>
              <a:gd name="T7" fmla="*/ 1557 h 2526"/>
              <a:gd name="T8" fmla="*/ 0 w 3091"/>
              <a:gd name="T9" fmla="*/ 0 h 2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91" h="2526">
                <a:moveTo>
                  <a:pt x="0" y="0"/>
                </a:moveTo>
                <a:lnTo>
                  <a:pt x="3091" y="0"/>
                </a:lnTo>
                <a:lnTo>
                  <a:pt x="856" y="2526"/>
                </a:lnTo>
                <a:lnTo>
                  <a:pt x="0" y="1557"/>
                </a:lnTo>
                <a:lnTo>
                  <a:pt x="0" y="0"/>
                </a:lnTo>
                <a:close/>
              </a:path>
            </a:pathLst>
          </a:custGeom>
          <a:noFill/>
          <a:ln w="111125">
            <a:solidFill>
              <a:srgbClr val="5B9BD5"/>
            </a:solidFill>
            <a:prstDash val="solid"/>
            <a:round/>
            <a:headEnd/>
            <a:tailEnd/>
          </a:ln>
        </p:spPr>
        <p:txBody>
          <a:bodyPr vert="horz" wrap="square" lIns="128566" tIns="64282" rIns="128566" bIns="64282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/>
          </a:p>
        </p:txBody>
      </p:sp>
      <p:sp>
        <p:nvSpPr>
          <p:cNvPr id="23" name="Freeform 8"/>
          <p:cNvSpPr>
            <a:spLocks/>
          </p:cNvSpPr>
          <p:nvPr/>
        </p:nvSpPr>
        <p:spPr bwMode="auto">
          <a:xfrm>
            <a:off x="-655043" y="-328643"/>
            <a:ext cx="8763327" cy="4394861"/>
          </a:xfrm>
          <a:custGeom>
            <a:avLst/>
            <a:gdLst>
              <a:gd name="T0" fmla="*/ 0 w 2759"/>
              <a:gd name="T1" fmla="*/ 0 h 1585"/>
              <a:gd name="T2" fmla="*/ 2759 w 2759"/>
              <a:gd name="T3" fmla="*/ 0 h 1585"/>
              <a:gd name="T4" fmla="*/ 1357 w 2759"/>
              <a:gd name="T5" fmla="*/ 1585 h 1585"/>
              <a:gd name="T6" fmla="*/ 0 w 2759"/>
              <a:gd name="T7" fmla="*/ 51 h 1585"/>
              <a:gd name="T8" fmla="*/ 0 w 2759"/>
              <a:gd name="T9" fmla="*/ 0 h 1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59" h="1585">
                <a:moveTo>
                  <a:pt x="0" y="0"/>
                </a:moveTo>
                <a:lnTo>
                  <a:pt x="2759" y="0"/>
                </a:lnTo>
                <a:lnTo>
                  <a:pt x="1357" y="1585"/>
                </a:lnTo>
                <a:lnTo>
                  <a:pt x="0" y="51"/>
                </a:lnTo>
                <a:lnTo>
                  <a:pt x="0" y="0"/>
                </a:lnTo>
                <a:close/>
              </a:path>
            </a:pathLst>
          </a:custGeom>
          <a:noFill/>
          <a:ln w="98425">
            <a:solidFill>
              <a:srgbClr val="ED7D31"/>
            </a:solidFill>
            <a:prstDash val="solid"/>
            <a:round/>
            <a:headEnd/>
            <a:tailEnd/>
          </a:ln>
        </p:spPr>
        <p:txBody>
          <a:bodyPr vert="horz" wrap="square" lIns="128566" tIns="64282" rIns="128566" bIns="64282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/>
          </a:p>
        </p:txBody>
      </p:sp>
      <p:sp>
        <p:nvSpPr>
          <p:cNvPr id="11" name="MH_Number_1"/>
          <p:cNvSpPr/>
          <p:nvPr>
            <p:custDataLst>
              <p:tags r:id="rId1"/>
            </p:custDataLst>
          </p:nvPr>
        </p:nvSpPr>
        <p:spPr>
          <a:xfrm>
            <a:off x="8758213" y="950853"/>
            <a:ext cx="379624" cy="37962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" name="MH_Entry_1"/>
          <p:cNvSpPr/>
          <p:nvPr>
            <p:custDataLst>
              <p:tags r:id="rId2"/>
            </p:custDataLst>
          </p:nvPr>
        </p:nvSpPr>
        <p:spPr>
          <a:xfrm>
            <a:off x="9375659" y="808013"/>
            <a:ext cx="2622557" cy="73879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320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背景</a:t>
            </a:r>
            <a:endParaRPr lang="en-US" altLang="zh-TW" sz="320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TW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營建業缺工</a:t>
            </a:r>
            <a:r>
              <a:rPr lang="zh-TW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問題 </a:t>
            </a:r>
            <a:r>
              <a:rPr lang="en-US" altLang="zh-TW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</a:t>
            </a:r>
            <a:r>
              <a:rPr lang="zh-TW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連帶影響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Number_2"/>
          <p:cNvSpPr/>
          <p:nvPr>
            <p:custDataLst>
              <p:tags r:id="rId3"/>
            </p:custDataLst>
          </p:nvPr>
        </p:nvSpPr>
        <p:spPr>
          <a:xfrm>
            <a:off x="7680389" y="2046007"/>
            <a:ext cx="379624" cy="379624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4" name="MH_Entry_2"/>
          <p:cNvSpPr/>
          <p:nvPr>
            <p:custDataLst>
              <p:tags r:id="rId4"/>
            </p:custDataLst>
          </p:nvPr>
        </p:nvSpPr>
        <p:spPr>
          <a:xfrm>
            <a:off x="8297836" y="1903167"/>
            <a:ext cx="2622557" cy="73879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TW" altLang="en-US" sz="320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目的</a:t>
            </a:r>
            <a:endParaRPr lang="en-US" altLang="zh-TW" sz="320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zh-TW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主要問題 </a:t>
            </a:r>
            <a:r>
              <a:rPr lang="en-US" altLang="zh-TW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</a:t>
            </a:r>
            <a:r>
              <a:rPr lang="zh-TW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解決方法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MH_Number_3"/>
          <p:cNvSpPr/>
          <p:nvPr>
            <p:custDataLst>
              <p:tags r:id="rId5"/>
            </p:custDataLst>
          </p:nvPr>
        </p:nvSpPr>
        <p:spPr>
          <a:xfrm>
            <a:off x="6654195" y="3068651"/>
            <a:ext cx="379624" cy="379624"/>
          </a:xfrm>
          <a:prstGeom prst="ellipse">
            <a:avLst/>
          </a:prstGeom>
          <a:solidFill>
            <a:srgbClr val="5B9BD5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6" name="MH_Entry_3"/>
          <p:cNvSpPr/>
          <p:nvPr>
            <p:custDataLst>
              <p:tags r:id="rId6"/>
            </p:custDataLst>
          </p:nvPr>
        </p:nvSpPr>
        <p:spPr>
          <a:xfrm>
            <a:off x="7220013" y="2998320"/>
            <a:ext cx="2622557" cy="73879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320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應用</a:t>
            </a:r>
            <a:r>
              <a:rPr lang="zh-CN" altLang="en-US" sz="320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情境</a:t>
            </a:r>
            <a:endParaRPr lang="en-US" altLang="zh-CN" sz="320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zh-TW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情境一 </a:t>
            </a:r>
            <a:r>
              <a:rPr lang="en-US" altLang="zh-TW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</a:t>
            </a:r>
            <a:r>
              <a:rPr lang="zh-TW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語音 </a:t>
            </a:r>
            <a:r>
              <a:rPr lang="en-US" altLang="zh-TW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TW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情境二 </a:t>
            </a:r>
            <a:r>
              <a:rPr lang="en-US" altLang="zh-TW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</a:t>
            </a:r>
            <a:r>
              <a:rPr lang="zh-TW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手勢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Number_4"/>
          <p:cNvSpPr/>
          <p:nvPr>
            <p:custDataLst>
              <p:tags r:id="rId7"/>
            </p:custDataLst>
          </p:nvPr>
        </p:nvSpPr>
        <p:spPr>
          <a:xfrm>
            <a:off x="5626499" y="4096347"/>
            <a:ext cx="379624" cy="379624"/>
          </a:xfrm>
          <a:prstGeom prst="ellipse">
            <a:avLst/>
          </a:prstGeom>
          <a:solidFill>
            <a:srgbClr val="ED7D3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9" name="MH_Others_1"/>
          <p:cNvSpPr txBox="1"/>
          <p:nvPr>
            <p:custDataLst>
              <p:tags r:id="rId8"/>
            </p:custDataLst>
          </p:nvPr>
        </p:nvSpPr>
        <p:spPr>
          <a:xfrm>
            <a:off x="2434858" y="808013"/>
            <a:ext cx="2626365" cy="110799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TW" altLang="en-US" sz="7200" b="1" dirty="0" smtClean="0">
                <a:solidFill>
                  <a:srgbClr val="5B9BD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錄</a:t>
            </a:r>
            <a:endParaRPr lang="zh-CN" altLang="en-US" sz="7200" b="1" dirty="0">
              <a:solidFill>
                <a:srgbClr val="5B9BD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Others_2"/>
          <p:cNvSpPr txBox="1"/>
          <p:nvPr>
            <p:custDataLst>
              <p:tags r:id="rId9"/>
            </p:custDataLst>
          </p:nvPr>
        </p:nvSpPr>
        <p:spPr>
          <a:xfrm>
            <a:off x="2583162" y="1985688"/>
            <a:ext cx="2329761" cy="492571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3201" b="1" dirty="0">
                <a:solidFill>
                  <a:srgbClr val="5B9BD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3201" b="1" dirty="0">
              <a:solidFill>
                <a:srgbClr val="5B9BD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MH_Entry_4"/>
          <p:cNvSpPr/>
          <p:nvPr>
            <p:custDataLst>
              <p:tags r:id="rId10"/>
            </p:custDataLst>
          </p:nvPr>
        </p:nvSpPr>
        <p:spPr>
          <a:xfrm>
            <a:off x="5247644" y="4966289"/>
            <a:ext cx="2622557" cy="98501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TW" altLang="en-US" sz="320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追加訓練</a:t>
            </a:r>
          </a:p>
          <a:p>
            <a:pPr lvl="0"/>
            <a:r>
              <a:rPr lang="en-US" altLang="zh-TW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Google </a:t>
            </a:r>
            <a:r>
              <a:rPr lang="en-US" altLang="zh-TW" sz="16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Colab</a:t>
            </a:r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/ </a:t>
            </a:r>
            <a:r>
              <a:rPr lang="en-US" altLang="zh-TW" sz="16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Kaggle</a:t>
            </a:r>
            <a:endParaRPr lang="en-US" altLang="zh-TW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Entry_4"/>
          <p:cNvSpPr/>
          <p:nvPr>
            <p:custDataLst>
              <p:tags r:id="rId11"/>
            </p:custDataLst>
          </p:nvPr>
        </p:nvSpPr>
        <p:spPr>
          <a:xfrm>
            <a:off x="6272913" y="4056730"/>
            <a:ext cx="2622557" cy="73879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TW" altLang="en-US" sz="320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未來發展</a:t>
            </a:r>
            <a:endParaRPr lang="en-US" altLang="zh-CN" sz="320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zh-TW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應用想像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MH_Number_3"/>
          <p:cNvSpPr/>
          <p:nvPr>
            <p:custDataLst>
              <p:tags r:id="rId12"/>
            </p:custDataLst>
          </p:nvPr>
        </p:nvSpPr>
        <p:spPr>
          <a:xfrm>
            <a:off x="4639195" y="5079172"/>
            <a:ext cx="379624" cy="379624"/>
          </a:xfrm>
          <a:prstGeom prst="ellipse">
            <a:avLst/>
          </a:prstGeom>
          <a:solidFill>
            <a:srgbClr val="5B9BD5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5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13"/>
            </p:custDataLst>
          </p:nvPr>
        </p:nvSpPr>
        <p:spPr>
          <a:xfrm>
            <a:off x="4167919" y="6122269"/>
            <a:ext cx="2622557" cy="76957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TW" altLang="en-US" sz="3201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成果結語</a:t>
            </a:r>
            <a:endParaRPr lang="en-US" altLang="zh-TW" sz="3201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影片</a:t>
            </a:r>
            <a:r>
              <a:rPr lang="zh-TW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成果 </a:t>
            </a:r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</a:t>
            </a:r>
            <a:r>
              <a:rPr lang="zh-TW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未來</a:t>
            </a:r>
            <a:r>
              <a:rPr lang="zh-TW" altLang="en-US" sz="16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展望</a:t>
            </a:r>
            <a:endParaRPr lang="zh-TW" altLang="en-US" sz="1600" dirty="0"/>
          </a:p>
        </p:txBody>
      </p:sp>
      <p:sp>
        <p:nvSpPr>
          <p:cNvPr id="28" name="MH_Number_4"/>
          <p:cNvSpPr/>
          <p:nvPr>
            <p:custDataLst>
              <p:tags r:id="rId14"/>
            </p:custDataLst>
          </p:nvPr>
        </p:nvSpPr>
        <p:spPr>
          <a:xfrm>
            <a:off x="3536808" y="6086964"/>
            <a:ext cx="379624" cy="379624"/>
          </a:xfrm>
          <a:prstGeom prst="ellipse">
            <a:avLst/>
          </a:prstGeom>
          <a:solidFill>
            <a:srgbClr val="ED7D3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6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29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857250" y="663997"/>
            <a:ext cx="542810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TW" sz="40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Colab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訓練</a:t>
            </a:r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yolo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模型</a:t>
            </a:r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-2</a:t>
            </a:r>
            <a:endParaRPr lang="zh-CN" altLang="en-US" sz="4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668735" y="1279550"/>
            <a:ext cx="10536947" cy="42951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train_add_plot.py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檔案中對應的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file path</a:t>
            </a:r>
          </a:p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直接執行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train_add_plot.py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F0D8192-B779-415D-BF1F-10F1C0EFA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75" y="2248173"/>
            <a:ext cx="12040999" cy="4863406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-1" y="-1041"/>
            <a:ext cx="12858751" cy="433677"/>
            <a:chOff x="-1" y="-1041"/>
            <a:chExt cx="12858751" cy="433677"/>
          </a:xfrm>
        </p:grpSpPr>
        <p:grpSp>
          <p:nvGrpSpPr>
            <p:cNvPr id="21" name="群組 20"/>
            <p:cNvGrpSpPr/>
            <p:nvPr/>
          </p:nvGrpSpPr>
          <p:grpSpPr>
            <a:xfrm>
              <a:off x="-1" y="-1041"/>
              <a:ext cx="10892460" cy="433677"/>
              <a:chOff x="-1" y="-1041"/>
              <a:chExt cx="10892460" cy="433677"/>
            </a:xfrm>
          </p:grpSpPr>
          <p:grpSp>
            <p:nvGrpSpPr>
              <p:cNvPr id="26" name="群組 25"/>
              <p:cNvGrpSpPr/>
              <p:nvPr/>
            </p:nvGrpSpPr>
            <p:grpSpPr>
              <a:xfrm>
                <a:off x="-1" y="-1041"/>
                <a:ext cx="10892460" cy="433677"/>
                <a:chOff x="-1" y="-666"/>
                <a:chExt cx="7745749" cy="277566"/>
              </a:xfrm>
            </p:grpSpPr>
            <p:sp>
              <p:nvSpPr>
                <p:cNvPr id="28" name="Google Shape;110;p17"/>
                <p:cNvSpPr txBox="1">
                  <a:spLocks/>
                </p:cNvSpPr>
                <p:nvPr/>
              </p:nvSpPr>
              <p:spPr>
                <a:xfrm>
                  <a:off x="6029636" y="0"/>
                  <a:ext cx="1716112" cy="276900"/>
                </a:xfrm>
                <a:prstGeom prst="rect">
                  <a:avLst/>
                </a:prstGeom>
                <a:solidFill>
                  <a:srgbClr val="5B9BD5">
                    <a:alpha val="42000"/>
                  </a:srgbClr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666666"/>
                      </a:solidFill>
                    </a:rPr>
                    <a:t>Ch5  </a:t>
                  </a:r>
                  <a:r>
                    <a:rPr lang="zh-TW" altLang="en-US" sz="1175" b="1" dirty="0">
                      <a:solidFill>
                        <a:srgbClr val="666666"/>
                      </a:solidFill>
                    </a:rPr>
                    <a:t>追加訓練</a:t>
                  </a: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29" name="Google Shape;111;p17"/>
                <p:cNvSpPr txBox="1">
                  <a:spLocks/>
                </p:cNvSpPr>
                <p:nvPr/>
              </p:nvSpPr>
              <p:spPr>
                <a:xfrm>
                  <a:off x="-1" y="-665"/>
                  <a:ext cx="1561933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Ch1  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背景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  <p:sp>
              <p:nvSpPr>
                <p:cNvPr id="30" name="Google Shape;112;p17"/>
                <p:cNvSpPr txBox="1">
                  <a:spLocks/>
                </p:cNvSpPr>
                <p:nvPr/>
              </p:nvSpPr>
              <p:spPr>
                <a:xfrm>
                  <a:off x="1564618" y="-665"/>
                  <a:ext cx="1539796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Ch2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目的</a:t>
                  </a:r>
                </a:p>
              </p:txBody>
            </p:sp>
            <p:sp>
              <p:nvSpPr>
                <p:cNvPr id="31" name="Google Shape;113;p17"/>
                <p:cNvSpPr txBox="1">
                  <a:spLocks/>
                </p:cNvSpPr>
                <p:nvPr/>
              </p:nvSpPr>
              <p:spPr>
                <a:xfrm>
                  <a:off x="3105793" y="-666"/>
                  <a:ext cx="1550864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Ch3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應用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情境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</p:grpSp>
          <p:sp>
            <p:nvSpPr>
              <p:cNvPr id="27" name="Google Shape;113;p17"/>
              <p:cNvSpPr txBox="1">
                <a:spLocks/>
              </p:cNvSpPr>
              <p:nvPr/>
            </p:nvSpPr>
            <p:spPr>
              <a:xfrm>
                <a:off x="6534219" y="-1041"/>
                <a:ext cx="1959163" cy="432636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75"/>
                  <a:buNone/>
                </a:pPr>
                <a:r>
                  <a:rPr lang="en-US" altLang="zh-TW" sz="1175" b="1" dirty="0" smtClean="0">
                    <a:solidFill>
                      <a:srgbClr val="CCCCCC"/>
                    </a:solidFill>
                  </a:rPr>
                  <a:t>Ch4  </a:t>
                </a:r>
                <a:r>
                  <a:rPr lang="zh-TW" altLang="en-US" sz="1175" b="1" dirty="0">
                    <a:solidFill>
                      <a:srgbClr val="CCCCCC"/>
                    </a:solidFill>
                  </a:rPr>
                  <a:t>未來發展</a:t>
                </a:r>
              </a:p>
            </p:txBody>
          </p:sp>
        </p:grpSp>
        <p:sp>
          <p:nvSpPr>
            <p:cNvPr id="22" name="Google Shape;113;p17"/>
            <p:cNvSpPr txBox="1">
              <a:spLocks/>
            </p:cNvSpPr>
            <p:nvPr/>
          </p:nvSpPr>
          <p:spPr>
            <a:xfrm>
              <a:off x="10899587" y="0"/>
              <a:ext cx="1959163" cy="432636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75"/>
                <a:buNone/>
              </a:pPr>
              <a:r>
                <a:rPr lang="en-US" altLang="zh-TW" sz="1175" b="1" dirty="0" smtClean="0">
                  <a:solidFill>
                    <a:srgbClr val="CCCCCC"/>
                  </a:solidFill>
                </a:rPr>
                <a:t>Ch6</a:t>
              </a:r>
              <a:r>
                <a:rPr lang="zh-TW" altLang="en-US" sz="1175" b="1" dirty="0" smtClean="0">
                  <a:solidFill>
                    <a:srgbClr val="CCCCCC"/>
                  </a:solidFill>
                </a:rPr>
                <a:t>  成果結語</a:t>
              </a:r>
              <a:endParaRPr lang="zh-TW" altLang="en-US" sz="1175" b="1" dirty="0">
                <a:solidFill>
                  <a:srgbClr val="CCCC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680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857250" y="663997"/>
            <a:ext cx="583198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TW" sz="40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Colab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訓練</a:t>
            </a:r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yolo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模型</a:t>
            </a:r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結果</a:t>
            </a:r>
            <a:endParaRPr lang="zh-CN" altLang="en-US" sz="4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668735" y="1279550"/>
            <a:ext cx="10536947" cy="42951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執行前訓練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凍結訓練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時，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epoch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所需時間大約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分鐘，並於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epoch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提前結束訓練</a:t>
            </a: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D2A21FA4-E836-4F27-B033-8BA218EFC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11" y="1899625"/>
            <a:ext cx="11161240" cy="5160692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-1" y="-1041"/>
            <a:ext cx="12858751" cy="433677"/>
            <a:chOff x="-1" y="-1041"/>
            <a:chExt cx="12858751" cy="433677"/>
          </a:xfrm>
        </p:grpSpPr>
        <p:grpSp>
          <p:nvGrpSpPr>
            <p:cNvPr id="21" name="群組 20"/>
            <p:cNvGrpSpPr/>
            <p:nvPr/>
          </p:nvGrpSpPr>
          <p:grpSpPr>
            <a:xfrm>
              <a:off x="-1" y="-1041"/>
              <a:ext cx="10892460" cy="433677"/>
              <a:chOff x="-1" y="-1041"/>
              <a:chExt cx="10892460" cy="433677"/>
            </a:xfrm>
          </p:grpSpPr>
          <p:grpSp>
            <p:nvGrpSpPr>
              <p:cNvPr id="26" name="群組 25"/>
              <p:cNvGrpSpPr/>
              <p:nvPr/>
            </p:nvGrpSpPr>
            <p:grpSpPr>
              <a:xfrm>
                <a:off x="-1" y="-1041"/>
                <a:ext cx="10892460" cy="433677"/>
                <a:chOff x="-1" y="-666"/>
                <a:chExt cx="7745749" cy="277566"/>
              </a:xfrm>
            </p:grpSpPr>
            <p:sp>
              <p:nvSpPr>
                <p:cNvPr id="28" name="Google Shape;110;p17"/>
                <p:cNvSpPr txBox="1">
                  <a:spLocks/>
                </p:cNvSpPr>
                <p:nvPr/>
              </p:nvSpPr>
              <p:spPr>
                <a:xfrm>
                  <a:off x="6029636" y="0"/>
                  <a:ext cx="1716112" cy="276900"/>
                </a:xfrm>
                <a:prstGeom prst="rect">
                  <a:avLst/>
                </a:prstGeom>
                <a:solidFill>
                  <a:srgbClr val="5B9BD5">
                    <a:alpha val="42000"/>
                  </a:srgbClr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666666"/>
                      </a:solidFill>
                    </a:rPr>
                    <a:t>Ch5  </a:t>
                  </a:r>
                  <a:r>
                    <a:rPr lang="zh-TW" altLang="en-US" sz="1175" b="1" dirty="0">
                      <a:solidFill>
                        <a:srgbClr val="666666"/>
                      </a:solidFill>
                    </a:rPr>
                    <a:t>追加訓練</a:t>
                  </a: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29" name="Google Shape;111;p17"/>
                <p:cNvSpPr txBox="1">
                  <a:spLocks/>
                </p:cNvSpPr>
                <p:nvPr/>
              </p:nvSpPr>
              <p:spPr>
                <a:xfrm>
                  <a:off x="-1" y="-665"/>
                  <a:ext cx="1561933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Ch1  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背景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  <p:sp>
              <p:nvSpPr>
                <p:cNvPr id="30" name="Google Shape;112;p17"/>
                <p:cNvSpPr txBox="1">
                  <a:spLocks/>
                </p:cNvSpPr>
                <p:nvPr/>
              </p:nvSpPr>
              <p:spPr>
                <a:xfrm>
                  <a:off x="1564618" y="-665"/>
                  <a:ext cx="1539796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Ch2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目的</a:t>
                  </a:r>
                </a:p>
              </p:txBody>
            </p:sp>
            <p:sp>
              <p:nvSpPr>
                <p:cNvPr id="31" name="Google Shape;113;p17"/>
                <p:cNvSpPr txBox="1">
                  <a:spLocks/>
                </p:cNvSpPr>
                <p:nvPr/>
              </p:nvSpPr>
              <p:spPr>
                <a:xfrm>
                  <a:off x="3105793" y="-666"/>
                  <a:ext cx="1550864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Ch3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應用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情境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</p:grpSp>
          <p:sp>
            <p:nvSpPr>
              <p:cNvPr id="27" name="Google Shape;113;p17"/>
              <p:cNvSpPr txBox="1">
                <a:spLocks/>
              </p:cNvSpPr>
              <p:nvPr/>
            </p:nvSpPr>
            <p:spPr>
              <a:xfrm>
                <a:off x="6534219" y="-1041"/>
                <a:ext cx="1959163" cy="432636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75"/>
                  <a:buNone/>
                </a:pPr>
                <a:r>
                  <a:rPr lang="en-US" altLang="zh-TW" sz="1175" b="1" dirty="0" smtClean="0">
                    <a:solidFill>
                      <a:srgbClr val="CCCCCC"/>
                    </a:solidFill>
                  </a:rPr>
                  <a:t>Ch4  </a:t>
                </a:r>
                <a:r>
                  <a:rPr lang="zh-TW" altLang="en-US" sz="1175" b="1" dirty="0">
                    <a:solidFill>
                      <a:srgbClr val="CCCCCC"/>
                    </a:solidFill>
                  </a:rPr>
                  <a:t>未來發展</a:t>
                </a:r>
              </a:p>
            </p:txBody>
          </p:sp>
        </p:grpSp>
        <p:sp>
          <p:nvSpPr>
            <p:cNvPr id="22" name="Google Shape;113;p17"/>
            <p:cNvSpPr txBox="1">
              <a:spLocks/>
            </p:cNvSpPr>
            <p:nvPr/>
          </p:nvSpPr>
          <p:spPr>
            <a:xfrm>
              <a:off x="10899587" y="0"/>
              <a:ext cx="1959163" cy="432636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75"/>
                <a:buNone/>
              </a:pPr>
              <a:r>
                <a:rPr lang="en-US" altLang="zh-TW" sz="1175" b="1" dirty="0" smtClean="0">
                  <a:solidFill>
                    <a:srgbClr val="CCCCCC"/>
                  </a:solidFill>
                </a:rPr>
                <a:t>Ch6</a:t>
              </a:r>
              <a:r>
                <a:rPr lang="zh-TW" altLang="en-US" sz="1175" b="1" dirty="0" smtClean="0">
                  <a:solidFill>
                    <a:srgbClr val="CCCCCC"/>
                  </a:solidFill>
                </a:rPr>
                <a:t>  成果結語</a:t>
              </a:r>
              <a:endParaRPr lang="zh-TW" altLang="en-US" sz="1175" b="1" dirty="0">
                <a:solidFill>
                  <a:srgbClr val="CCCC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4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857250" y="663997"/>
            <a:ext cx="583198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TW" sz="40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Colab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訓練</a:t>
            </a:r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yolo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模型</a:t>
            </a:r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結果</a:t>
            </a:r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zh-CN" altLang="en-US" sz="4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668735" y="1279550"/>
            <a:ext cx="10536947" cy="42951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執行後訓練時，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epoch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所需時間大約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15~20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分鐘。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32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epoch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開始移至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Kaggle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進行訓練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6233AA5A-7209-40D4-88A2-8792F30C5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79" y="2536205"/>
            <a:ext cx="12840359" cy="2736304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-1" y="-1041"/>
            <a:ext cx="12858751" cy="433677"/>
            <a:chOff x="-1" y="-1041"/>
            <a:chExt cx="12858751" cy="433677"/>
          </a:xfrm>
        </p:grpSpPr>
        <p:grpSp>
          <p:nvGrpSpPr>
            <p:cNvPr id="21" name="群組 20"/>
            <p:cNvGrpSpPr/>
            <p:nvPr/>
          </p:nvGrpSpPr>
          <p:grpSpPr>
            <a:xfrm>
              <a:off x="-1" y="-1041"/>
              <a:ext cx="10892460" cy="433677"/>
              <a:chOff x="-1" y="-1041"/>
              <a:chExt cx="10892460" cy="433677"/>
            </a:xfrm>
          </p:grpSpPr>
          <p:grpSp>
            <p:nvGrpSpPr>
              <p:cNvPr id="26" name="群組 25"/>
              <p:cNvGrpSpPr/>
              <p:nvPr/>
            </p:nvGrpSpPr>
            <p:grpSpPr>
              <a:xfrm>
                <a:off x="-1" y="-1041"/>
                <a:ext cx="10892460" cy="433677"/>
                <a:chOff x="-1" y="-666"/>
                <a:chExt cx="7745749" cy="277566"/>
              </a:xfrm>
            </p:grpSpPr>
            <p:sp>
              <p:nvSpPr>
                <p:cNvPr id="28" name="Google Shape;110;p17"/>
                <p:cNvSpPr txBox="1">
                  <a:spLocks/>
                </p:cNvSpPr>
                <p:nvPr/>
              </p:nvSpPr>
              <p:spPr>
                <a:xfrm>
                  <a:off x="6029636" y="0"/>
                  <a:ext cx="1716112" cy="276900"/>
                </a:xfrm>
                <a:prstGeom prst="rect">
                  <a:avLst/>
                </a:prstGeom>
                <a:solidFill>
                  <a:srgbClr val="5B9BD5">
                    <a:alpha val="42000"/>
                  </a:srgbClr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666666"/>
                      </a:solidFill>
                    </a:rPr>
                    <a:t>Ch5  </a:t>
                  </a:r>
                  <a:r>
                    <a:rPr lang="zh-TW" altLang="en-US" sz="1175" b="1" dirty="0">
                      <a:solidFill>
                        <a:srgbClr val="666666"/>
                      </a:solidFill>
                    </a:rPr>
                    <a:t>追加訓練</a:t>
                  </a: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29" name="Google Shape;111;p17"/>
                <p:cNvSpPr txBox="1">
                  <a:spLocks/>
                </p:cNvSpPr>
                <p:nvPr/>
              </p:nvSpPr>
              <p:spPr>
                <a:xfrm>
                  <a:off x="-1" y="-665"/>
                  <a:ext cx="1561933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Ch1  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背景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  <p:sp>
              <p:nvSpPr>
                <p:cNvPr id="30" name="Google Shape;112;p17"/>
                <p:cNvSpPr txBox="1">
                  <a:spLocks/>
                </p:cNvSpPr>
                <p:nvPr/>
              </p:nvSpPr>
              <p:spPr>
                <a:xfrm>
                  <a:off x="1564618" y="-665"/>
                  <a:ext cx="1539796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Ch2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目的</a:t>
                  </a:r>
                </a:p>
              </p:txBody>
            </p:sp>
            <p:sp>
              <p:nvSpPr>
                <p:cNvPr id="31" name="Google Shape;113;p17"/>
                <p:cNvSpPr txBox="1">
                  <a:spLocks/>
                </p:cNvSpPr>
                <p:nvPr/>
              </p:nvSpPr>
              <p:spPr>
                <a:xfrm>
                  <a:off x="3105793" y="-666"/>
                  <a:ext cx="1550864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Ch3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應用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情境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</p:grpSp>
          <p:sp>
            <p:nvSpPr>
              <p:cNvPr id="27" name="Google Shape;113;p17"/>
              <p:cNvSpPr txBox="1">
                <a:spLocks/>
              </p:cNvSpPr>
              <p:nvPr/>
            </p:nvSpPr>
            <p:spPr>
              <a:xfrm>
                <a:off x="6534219" y="-1041"/>
                <a:ext cx="1959163" cy="432636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75"/>
                  <a:buNone/>
                </a:pPr>
                <a:r>
                  <a:rPr lang="en-US" altLang="zh-TW" sz="1175" b="1" dirty="0" smtClean="0">
                    <a:solidFill>
                      <a:srgbClr val="CCCCCC"/>
                    </a:solidFill>
                  </a:rPr>
                  <a:t>Ch4  </a:t>
                </a:r>
                <a:r>
                  <a:rPr lang="zh-TW" altLang="en-US" sz="1175" b="1" dirty="0">
                    <a:solidFill>
                      <a:srgbClr val="CCCCCC"/>
                    </a:solidFill>
                  </a:rPr>
                  <a:t>未來發展</a:t>
                </a:r>
              </a:p>
            </p:txBody>
          </p:sp>
        </p:grpSp>
        <p:sp>
          <p:nvSpPr>
            <p:cNvPr id="22" name="Google Shape;113;p17"/>
            <p:cNvSpPr txBox="1">
              <a:spLocks/>
            </p:cNvSpPr>
            <p:nvPr/>
          </p:nvSpPr>
          <p:spPr>
            <a:xfrm>
              <a:off x="10899587" y="0"/>
              <a:ext cx="1959163" cy="432636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75"/>
                <a:buNone/>
              </a:pPr>
              <a:r>
                <a:rPr lang="en-US" altLang="zh-TW" sz="1175" b="1" dirty="0" smtClean="0">
                  <a:solidFill>
                    <a:srgbClr val="CCCCCC"/>
                  </a:solidFill>
                </a:rPr>
                <a:t>Ch6</a:t>
              </a:r>
              <a:r>
                <a:rPr lang="zh-TW" altLang="en-US" sz="1175" b="1" dirty="0" smtClean="0">
                  <a:solidFill>
                    <a:srgbClr val="CCCCCC"/>
                  </a:solidFill>
                </a:rPr>
                <a:t>  成果結語</a:t>
              </a:r>
              <a:endParaRPr lang="zh-TW" altLang="en-US" sz="1175" b="1" dirty="0">
                <a:solidFill>
                  <a:srgbClr val="CCCC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6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857250" y="663997"/>
            <a:ext cx="583198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Kaggle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訓練</a:t>
            </a:r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yolo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模型</a:t>
            </a:r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-1</a:t>
            </a:r>
            <a:endParaRPr lang="zh-CN" altLang="en-US" sz="4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668735" y="1279550"/>
            <a:ext cx="11161240" cy="42951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準備對應環境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Kaggle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預設之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驅動版本為</a:t>
            </a:r>
            <a:r>
              <a:rPr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Cuda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11.0.0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，需安裝</a:t>
            </a:r>
            <a:r>
              <a:rPr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Cuda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10.0.0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以供</a:t>
            </a:r>
            <a:r>
              <a:rPr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tensorflow-gpu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1.13.2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B4E4A016-0E73-44E6-BCD7-0FF3038C6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03" y="2320181"/>
            <a:ext cx="10375097" cy="4594377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-1" y="-1041"/>
            <a:ext cx="12858751" cy="433677"/>
            <a:chOff x="-1" y="-1041"/>
            <a:chExt cx="12858751" cy="433677"/>
          </a:xfrm>
        </p:grpSpPr>
        <p:grpSp>
          <p:nvGrpSpPr>
            <p:cNvPr id="21" name="群組 20"/>
            <p:cNvGrpSpPr/>
            <p:nvPr/>
          </p:nvGrpSpPr>
          <p:grpSpPr>
            <a:xfrm>
              <a:off x="-1" y="-1041"/>
              <a:ext cx="10892460" cy="433677"/>
              <a:chOff x="-1" y="-1041"/>
              <a:chExt cx="10892460" cy="433677"/>
            </a:xfrm>
          </p:grpSpPr>
          <p:grpSp>
            <p:nvGrpSpPr>
              <p:cNvPr id="26" name="群組 25"/>
              <p:cNvGrpSpPr/>
              <p:nvPr/>
            </p:nvGrpSpPr>
            <p:grpSpPr>
              <a:xfrm>
                <a:off x="-1" y="-1041"/>
                <a:ext cx="10892460" cy="433677"/>
                <a:chOff x="-1" y="-666"/>
                <a:chExt cx="7745749" cy="277566"/>
              </a:xfrm>
            </p:grpSpPr>
            <p:sp>
              <p:nvSpPr>
                <p:cNvPr id="28" name="Google Shape;110;p17"/>
                <p:cNvSpPr txBox="1">
                  <a:spLocks/>
                </p:cNvSpPr>
                <p:nvPr/>
              </p:nvSpPr>
              <p:spPr>
                <a:xfrm>
                  <a:off x="6029636" y="0"/>
                  <a:ext cx="1716112" cy="276900"/>
                </a:xfrm>
                <a:prstGeom prst="rect">
                  <a:avLst/>
                </a:prstGeom>
                <a:solidFill>
                  <a:srgbClr val="5B9BD5">
                    <a:alpha val="42000"/>
                  </a:srgbClr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666666"/>
                      </a:solidFill>
                    </a:rPr>
                    <a:t>Ch5  </a:t>
                  </a:r>
                  <a:r>
                    <a:rPr lang="zh-TW" altLang="en-US" sz="1175" b="1" dirty="0">
                      <a:solidFill>
                        <a:srgbClr val="666666"/>
                      </a:solidFill>
                    </a:rPr>
                    <a:t>追加訓練</a:t>
                  </a: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29" name="Google Shape;111;p17"/>
                <p:cNvSpPr txBox="1">
                  <a:spLocks/>
                </p:cNvSpPr>
                <p:nvPr/>
              </p:nvSpPr>
              <p:spPr>
                <a:xfrm>
                  <a:off x="-1" y="-665"/>
                  <a:ext cx="1561933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Ch1  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背景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  <p:sp>
              <p:nvSpPr>
                <p:cNvPr id="30" name="Google Shape;112;p17"/>
                <p:cNvSpPr txBox="1">
                  <a:spLocks/>
                </p:cNvSpPr>
                <p:nvPr/>
              </p:nvSpPr>
              <p:spPr>
                <a:xfrm>
                  <a:off x="1564618" y="-665"/>
                  <a:ext cx="1539796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Ch2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目的</a:t>
                  </a:r>
                </a:p>
              </p:txBody>
            </p:sp>
            <p:sp>
              <p:nvSpPr>
                <p:cNvPr id="31" name="Google Shape;113;p17"/>
                <p:cNvSpPr txBox="1">
                  <a:spLocks/>
                </p:cNvSpPr>
                <p:nvPr/>
              </p:nvSpPr>
              <p:spPr>
                <a:xfrm>
                  <a:off x="3105793" y="-666"/>
                  <a:ext cx="1550864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Ch3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應用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情境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</p:grpSp>
          <p:sp>
            <p:nvSpPr>
              <p:cNvPr id="27" name="Google Shape;113;p17"/>
              <p:cNvSpPr txBox="1">
                <a:spLocks/>
              </p:cNvSpPr>
              <p:nvPr/>
            </p:nvSpPr>
            <p:spPr>
              <a:xfrm>
                <a:off x="6534219" y="-1041"/>
                <a:ext cx="1959163" cy="432636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75"/>
                  <a:buNone/>
                </a:pPr>
                <a:r>
                  <a:rPr lang="en-US" altLang="zh-TW" sz="1175" b="1" dirty="0" smtClean="0">
                    <a:solidFill>
                      <a:srgbClr val="CCCCCC"/>
                    </a:solidFill>
                  </a:rPr>
                  <a:t>Ch4  </a:t>
                </a:r>
                <a:r>
                  <a:rPr lang="zh-TW" altLang="en-US" sz="1175" b="1" dirty="0">
                    <a:solidFill>
                      <a:srgbClr val="CCCCCC"/>
                    </a:solidFill>
                  </a:rPr>
                  <a:t>未來發展</a:t>
                </a:r>
              </a:p>
            </p:txBody>
          </p:sp>
        </p:grpSp>
        <p:sp>
          <p:nvSpPr>
            <p:cNvPr id="22" name="Google Shape;113;p17"/>
            <p:cNvSpPr txBox="1">
              <a:spLocks/>
            </p:cNvSpPr>
            <p:nvPr/>
          </p:nvSpPr>
          <p:spPr>
            <a:xfrm>
              <a:off x="10899587" y="0"/>
              <a:ext cx="1959163" cy="432636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75"/>
                <a:buNone/>
              </a:pPr>
              <a:r>
                <a:rPr lang="en-US" altLang="zh-TW" sz="1175" b="1" dirty="0" smtClean="0">
                  <a:solidFill>
                    <a:srgbClr val="CCCCCC"/>
                  </a:solidFill>
                </a:rPr>
                <a:t>Ch6</a:t>
              </a:r>
              <a:r>
                <a:rPr lang="zh-TW" altLang="en-US" sz="1175" b="1" dirty="0" smtClean="0">
                  <a:solidFill>
                    <a:srgbClr val="CCCCCC"/>
                  </a:solidFill>
                </a:rPr>
                <a:t>  成果結語</a:t>
              </a:r>
              <a:endParaRPr lang="zh-TW" altLang="en-US" sz="1175" b="1" dirty="0">
                <a:solidFill>
                  <a:srgbClr val="CCCC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66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F2B8470-4E3F-48FD-BD8B-2B04B8BB9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0"/>
          <a:stretch/>
        </p:blipFill>
        <p:spPr>
          <a:xfrm>
            <a:off x="7875684" y="432636"/>
            <a:ext cx="4464496" cy="6813157"/>
          </a:xfrm>
          <a:prstGeom prst="rect">
            <a:avLst/>
          </a:prstGeom>
        </p:spPr>
      </p:pic>
      <p:sp>
        <p:nvSpPr>
          <p:cNvPr id="11" name="TextBox 8"/>
          <p:cNvSpPr txBox="1"/>
          <p:nvPr/>
        </p:nvSpPr>
        <p:spPr>
          <a:xfrm>
            <a:off x="857250" y="663997"/>
            <a:ext cx="583198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Kaggle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訓練</a:t>
            </a:r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yolo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模型</a:t>
            </a:r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-2</a:t>
            </a:r>
            <a:endParaRPr lang="zh-CN" altLang="en-US" sz="4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668735" y="1279550"/>
            <a:ext cx="11161240" cy="42951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先上傳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xml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train.txt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檔，取得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filepath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於本地端更新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train_add_plot.py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檔並上傳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Kaggle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上執行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train_add_plot.py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</a:t>
            </a: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A432BEC9-E79B-4B6A-A940-5AEDE7C38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81" y="2819895"/>
            <a:ext cx="6106482" cy="1516510"/>
          </a:xfrm>
          <a:prstGeom prst="rect">
            <a:avLst/>
          </a:prstGeom>
        </p:spPr>
      </p:pic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8D95678E-5DBA-45E4-AC18-7EC1E60057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81" y="4780005"/>
            <a:ext cx="4464496" cy="176432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65E8F3B-3D79-421B-A3D8-D3CD64514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81" y="4336405"/>
            <a:ext cx="4464496" cy="507330"/>
          </a:xfrm>
          <a:prstGeom prst="rect">
            <a:avLst/>
          </a:prstGeom>
        </p:spPr>
      </p:pic>
      <p:grpSp>
        <p:nvGrpSpPr>
          <p:cNvPr id="22" name="群組 21"/>
          <p:cNvGrpSpPr/>
          <p:nvPr/>
        </p:nvGrpSpPr>
        <p:grpSpPr>
          <a:xfrm>
            <a:off x="-1" y="-1041"/>
            <a:ext cx="12858751" cy="433677"/>
            <a:chOff x="-1" y="-1041"/>
            <a:chExt cx="12858751" cy="433677"/>
          </a:xfrm>
        </p:grpSpPr>
        <p:grpSp>
          <p:nvGrpSpPr>
            <p:cNvPr id="26" name="群組 25"/>
            <p:cNvGrpSpPr/>
            <p:nvPr/>
          </p:nvGrpSpPr>
          <p:grpSpPr>
            <a:xfrm>
              <a:off x="-1" y="-1041"/>
              <a:ext cx="10892460" cy="433677"/>
              <a:chOff x="-1" y="-1041"/>
              <a:chExt cx="10892460" cy="433677"/>
            </a:xfrm>
          </p:grpSpPr>
          <p:grpSp>
            <p:nvGrpSpPr>
              <p:cNvPr id="28" name="群組 27"/>
              <p:cNvGrpSpPr/>
              <p:nvPr/>
            </p:nvGrpSpPr>
            <p:grpSpPr>
              <a:xfrm>
                <a:off x="-1" y="-1041"/>
                <a:ext cx="10892460" cy="433677"/>
                <a:chOff x="-1" y="-666"/>
                <a:chExt cx="7745749" cy="277566"/>
              </a:xfrm>
            </p:grpSpPr>
            <p:sp>
              <p:nvSpPr>
                <p:cNvPr id="30" name="Google Shape;110;p17"/>
                <p:cNvSpPr txBox="1">
                  <a:spLocks/>
                </p:cNvSpPr>
                <p:nvPr/>
              </p:nvSpPr>
              <p:spPr>
                <a:xfrm>
                  <a:off x="6029636" y="0"/>
                  <a:ext cx="1716112" cy="276900"/>
                </a:xfrm>
                <a:prstGeom prst="rect">
                  <a:avLst/>
                </a:prstGeom>
                <a:solidFill>
                  <a:srgbClr val="5B9BD5">
                    <a:alpha val="42000"/>
                  </a:srgbClr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666666"/>
                      </a:solidFill>
                    </a:rPr>
                    <a:t>Ch5  </a:t>
                  </a:r>
                  <a:r>
                    <a:rPr lang="zh-TW" altLang="en-US" sz="1175" b="1" dirty="0">
                      <a:solidFill>
                        <a:srgbClr val="666666"/>
                      </a:solidFill>
                    </a:rPr>
                    <a:t>追加訓練</a:t>
                  </a: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31" name="Google Shape;111;p17"/>
                <p:cNvSpPr txBox="1">
                  <a:spLocks/>
                </p:cNvSpPr>
                <p:nvPr/>
              </p:nvSpPr>
              <p:spPr>
                <a:xfrm>
                  <a:off x="-1" y="-665"/>
                  <a:ext cx="1561933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Ch1  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背景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  <p:sp>
              <p:nvSpPr>
                <p:cNvPr id="32" name="Google Shape;112;p17"/>
                <p:cNvSpPr txBox="1">
                  <a:spLocks/>
                </p:cNvSpPr>
                <p:nvPr/>
              </p:nvSpPr>
              <p:spPr>
                <a:xfrm>
                  <a:off x="1564618" y="-665"/>
                  <a:ext cx="1539796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Ch2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目的</a:t>
                  </a:r>
                </a:p>
              </p:txBody>
            </p:sp>
            <p:sp>
              <p:nvSpPr>
                <p:cNvPr id="33" name="Google Shape;113;p17"/>
                <p:cNvSpPr txBox="1">
                  <a:spLocks/>
                </p:cNvSpPr>
                <p:nvPr/>
              </p:nvSpPr>
              <p:spPr>
                <a:xfrm>
                  <a:off x="3105793" y="-666"/>
                  <a:ext cx="1550864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Ch3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應用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情境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</p:grpSp>
          <p:sp>
            <p:nvSpPr>
              <p:cNvPr id="29" name="Google Shape;113;p17"/>
              <p:cNvSpPr txBox="1">
                <a:spLocks/>
              </p:cNvSpPr>
              <p:nvPr/>
            </p:nvSpPr>
            <p:spPr>
              <a:xfrm>
                <a:off x="6534219" y="-1041"/>
                <a:ext cx="1959163" cy="432636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75"/>
                  <a:buNone/>
                </a:pPr>
                <a:r>
                  <a:rPr lang="en-US" altLang="zh-TW" sz="1175" b="1" dirty="0" smtClean="0">
                    <a:solidFill>
                      <a:srgbClr val="CCCCCC"/>
                    </a:solidFill>
                  </a:rPr>
                  <a:t>Ch4  </a:t>
                </a:r>
                <a:r>
                  <a:rPr lang="zh-TW" altLang="en-US" sz="1175" b="1" dirty="0">
                    <a:solidFill>
                      <a:srgbClr val="CCCCCC"/>
                    </a:solidFill>
                  </a:rPr>
                  <a:t>未來發展</a:t>
                </a:r>
              </a:p>
            </p:txBody>
          </p:sp>
        </p:grpSp>
        <p:sp>
          <p:nvSpPr>
            <p:cNvPr id="27" name="Google Shape;113;p17"/>
            <p:cNvSpPr txBox="1">
              <a:spLocks/>
            </p:cNvSpPr>
            <p:nvPr/>
          </p:nvSpPr>
          <p:spPr>
            <a:xfrm>
              <a:off x="10899587" y="0"/>
              <a:ext cx="1959163" cy="432636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75"/>
                <a:buNone/>
              </a:pPr>
              <a:r>
                <a:rPr lang="en-US" altLang="zh-TW" sz="1175" b="1" dirty="0" smtClean="0">
                  <a:solidFill>
                    <a:srgbClr val="CCCCCC"/>
                  </a:solidFill>
                </a:rPr>
                <a:t>Ch6</a:t>
              </a:r>
              <a:r>
                <a:rPr lang="zh-TW" altLang="en-US" sz="1175" b="1" dirty="0" smtClean="0">
                  <a:solidFill>
                    <a:srgbClr val="CCCCCC"/>
                  </a:solidFill>
                </a:rPr>
                <a:t>  成果結語</a:t>
              </a:r>
              <a:endParaRPr lang="zh-TW" altLang="en-US" sz="1175" b="1" dirty="0">
                <a:solidFill>
                  <a:srgbClr val="CCCC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47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857250" y="663997"/>
            <a:ext cx="5831986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Kaggle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訓練</a:t>
            </a:r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yolo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模型</a:t>
            </a:r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結果</a:t>
            </a:r>
            <a:endParaRPr lang="zh-CN" altLang="en-US" sz="4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668735" y="1279550"/>
            <a:ext cx="11161240" cy="42951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Aft>
                <a:spcPts val="0"/>
              </a:spcAft>
            </a:pP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E4EE8B7C-A572-47A3-8148-EA3BCBD2B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11" y="1308444"/>
            <a:ext cx="11593288" cy="5613502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-1" y="-1041"/>
            <a:ext cx="12858751" cy="433677"/>
            <a:chOff x="-1" y="-1041"/>
            <a:chExt cx="12858751" cy="433677"/>
          </a:xfrm>
        </p:grpSpPr>
        <p:grpSp>
          <p:nvGrpSpPr>
            <p:cNvPr id="21" name="群組 20"/>
            <p:cNvGrpSpPr/>
            <p:nvPr/>
          </p:nvGrpSpPr>
          <p:grpSpPr>
            <a:xfrm>
              <a:off x="-1" y="-1041"/>
              <a:ext cx="10892460" cy="433677"/>
              <a:chOff x="-1" y="-1041"/>
              <a:chExt cx="10892460" cy="433677"/>
            </a:xfrm>
          </p:grpSpPr>
          <p:grpSp>
            <p:nvGrpSpPr>
              <p:cNvPr id="26" name="群組 25"/>
              <p:cNvGrpSpPr/>
              <p:nvPr/>
            </p:nvGrpSpPr>
            <p:grpSpPr>
              <a:xfrm>
                <a:off x="-1" y="-1041"/>
                <a:ext cx="10892460" cy="433677"/>
                <a:chOff x="-1" y="-666"/>
                <a:chExt cx="7745749" cy="277566"/>
              </a:xfrm>
            </p:grpSpPr>
            <p:sp>
              <p:nvSpPr>
                <p:cNvPr id="28" name="Google Shape;110;p17"/>
                <p:cNvSpPr txBox="1">
                  <a:spLocks/>
                </p:cNvSpPr>
                <p:nvPr/>
              </p:nvSpPr>
              <p:spPr>
                <a:xfrm>
                  <a:off x="6029636" y="0"/>
                  <a:ext cx="1716112" cy="276900"/>
                </a:xfrm>
                <a:prstGeom prst="rect">
                  <a:avLst/>
                </a:prstGeom>
                <a:solidFill>
                  <a:srgbClr val="5B9BD5">
                    <a:alpha val="42000"/>
                  </a:srgbClr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666666"/>
                      </a:solidFill>
                    </a:rPr>
                    <a:t>Ch5  </a:t>
                  </a:r>
                  <a:r>
                    <a:rPr lang="zh-TW" altLang="en-US" sz="1175" b="1" dirty="0">
                      <a:solidFill>
                        <a:srgbClr val="666666"/>
                      </a:solidFill>
                    </a:rPr>
                    <a:t>追加訓練</a:t>
                  </a: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29" name="Google Shape;111;p17"/>
                <p:cNvSpPr txBox="1">
                  <a:spLocks/>
                </p:cNvSpPr>
                <p:nvPr/>
              </p:nvSpPr>
              <p:spPr>
                <a:xfrm>
                  <a:off x="-1" y="-665"/>
                  <a:ext cx="1561933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Ch1  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背景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  <p:sp>
              <p:nvSpPr>
                <p:cNvPr id="30" name="Google Shape;112;p17"/>
                <p:cNvSpPr txBox="1">
                  <a:spLocks/>
                </p:cNvSpPr>
                <p:nvPr/>
              </p:nvSpPr>
              <p:spPr>
                <a:xfrm>
                  <a:off x="1564618" y="-665"/>
                  <a:ext cx="1539796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Ch2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目的</a:t>
                  </a:r>
                </a:p>
              </p:txBody>
            </p:sp>
            <p:sp>
              <p:nvSpPr>
                <p:cNvPr id="31" name="Google Shape;113;p17"/>
                <p:cNvSpPr txBox="1">
                  <a:spLocks/>
                </p:cNvSpPr>
                <p:nvPr/>
              </p:nvSpPr>
              <p:spPr>
                <a:xfrm>
                  <a:off x="3105793" y="-666"/>
                  <a:ext cx="1550864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Ch3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應用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情境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</p:grpSp>
          <p:sp>
            <p:nvSpPr>
              <p:cNvPr id="27" name="Google Shape;113;p17"/>
              <p:cNvSpPr txBox="1">
                <a:spLocks/>
              </p:cNvSpPr>
              <p:nvPr/>
            </p:nvSpPr>
            <p:spPr>
              <a:xfrm>
                <a:off x="6534219" y="-1041"/>
                <a:ext cx="1959163" cy="432636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75"/>
                  <a:buNone/>
                </a:pPr>
                <a:r>
                  <a:rPr lang="en-US" altLang="zh-TW" sz="1175" b="1" dirty="0" smtClean="0">
                    <a:solidFill>
                      <a:srgbClr val="CCCCCC"/>
                    </a:solidFill>
                  </a:rPr>
                  <a:t>Ch4  </a:t>
                </a:r>
                <a:r>
                  <a:rPr lang="zh-TW" altLang="en-US" sz="1175" b="1" dirty="0">
                    <a:solidFill>
                      <a:srgbClr val="CCCCCC"/>
                    </a:solidFill>
                  </a:rPr>
                  <a:t>未來發展</a:t>
                </a:r>
              </a:p>
            </p:txBody>
          </p:sp>
        </p:grpSp>
        <p:sp>
          <p:nvSpPr>
            <p:cNvPr id="22" name="Google Shape;113;p17"/>
            <p:cNvSpPr txBox="1">
              <a:spLocks/>
            </p:cNvSpPr>
            <p:nvPr/>
          </p:nvSpPr>
          <p:spPr>
            <a:xfrm>
              <a:off x="10899587" y="0"/>
              <a:ext cx="1959163" cy="432636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75"/>
                <a:buNone/>
              </a:pPr>
              <a:r>
                <a:rPr lang="en-US" altLang="zh-TW" sz="1175" b="1" dirty="0" smtClean="0">
                  <a:solidFill>
                    <a:srgbClr val="CCCCCC"/>
                  </a:solidFill>
                </a:rPr>
                <a:t>Ch6</a:t>
              </a:r>
              <a:r>
                <a:rPr lang="zh-TW" altLang="en-US" sz="1175" b="1" dirty="0" smtClean="0">
                  <a:solidFill>
                    <a:srgbClr val="CCCCCC"/>
                  </a:solidFill>
                </a:rPr>
                <a:t>  成果結語</a:t>
              </a:r>
              <a:endParaRPr lang="zh-TW" altLang="en-US" sz="1175" b="1" dirty="0">
                <a:solidFill>
                  <a:srgbClr val="CCCC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991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857249" y="663997"/>
            <a:ext cx="650822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Kaggle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訓練</a:t>
            </a:r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yolo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模型</a:t>
            </a:r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結果</a:t>
            </a:r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zh-CN" altLang="en-US" sz="4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668735" y="1279550"/>
            <a:ext cx="11161240" cy="42951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後訓練部分，一個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epoch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約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分鐘上下，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epoch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約花了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個小時執行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含環境安裝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 descr="一張含有 桌 的圖片&#10;&#10;自動產生的描述">
            <a:extLst>
              <a:ext uri="{FF2B5EF4-FFF2-40B4-BE49-F238E27FC236}">
                <a16:creationId xmlns:a16="http://schemas.microsoft.com/office/drawing/2014/main" id="{36EB450C-0C0C-4F67-BF62-C7CAD281B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75" y="1895103"/>
            <a:ext cx="10828710" cy="5118583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-1" y="-1041"/>
            <a:ext cx="12858751" cy="433677"/>
            <a:chOff x="-1" y="-1041"/>
            <a:chExt cx="12858751" cy="433677"/>
          </a:xfrm>
        </p:grpSpPr>
        <p:grpSp>
          <p:nvGrpSpPr>
            <p:cNvPr id="21" name="群組 20"/>
            <p:cNvGrpSpPr/>
            <p:nvPr/>
          </p:nvGrpSpPr>
          <p:grpSpPr>
            <a:xfrm>
              <a:off x="-1" y="-1041"/>
              <a:ext cx="10892460" cy="433677"/>
              <a:chOff x="-1" y="-1041"/>
              <a:chExt cx="10892460" cy="433677"/>
            </a:xfrm>
          </p:grpSpPr>
          <p:grpSp>
            <p:nvGrpSpPr>
              <p:cNvPr id="26" name="群組 25"/>
              <p:cNvGrpSpPr/>
              <p:nvPr/>
            </p:nvGrpSpPr>
            <p:grpSpPr>
              <a:xfrm>
                <a:off x="-1" y="-1041"/>
                <a:ext cx="10892460" cy="433677"/>
                <a:chOff x="-1" y="-666"/>
                <a:chExt cx="7745749" cy="277566"/>
              </a:xfrm>
            </p:grpSpPr>
            <p:sp>
              <p:nvSpPr>
                <p:cNvPr id="28" name="Google Shape;110;p17"/>
                <p:cNvSpPr txBox="1">
                  <a:spLocks/>
                </p:cNvSpPr>
                <p:nvPr/>
              </p:nvSpPr>
              <p:spPr>
                <a:xfrm>
                  <a:off x="6029636" y="0"/>
                  <a:ext cx="1716112" cy="276900"/>
                </a:xfrm>
                <a:prstGeom prst="rect">
                  <a:avLst/>
                </a:prstGeom>
                <a:solidFill>
                  <a:srgbClr val="5B9BD5">
                    <a:alpha val="42000"/>
                  </a:srgbClr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666666"/>
                      </a:solidFill>
                    </a:rPr>
                    <a:t>Ch5  </a:t>
                  </a:r>
                  <a:r>
                    <a:rPr lang="zh-TW" altLang="en-US" sz="1175" b="1" dirty="0">
                      <a:solidFill>
                        <a:srgbClr val="666666"/>
                      </a:solidFill>
                    </a:rPr>
                    <a:t>追加訓練</a:t>
                  </a: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29" name="Google Shape;111;p17"/>
                <p:cNvSpPr txBox="1">
                  <a:spLocks/>
                </p:cNvSpPr>
                <p:nvPr/>
              </p:nvSpPr>
              <p:spPr>
                <a:xfrm>
                  <a:off x="-1" y="-665"/>
                  <a:ext cx="1561933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Ch1  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背景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  <p:sp>
              <p:nvSpPr>
                <p:cNvPr id="30" name="Google Shape;112;p17"/>
                <p:cNvSpPr txBox="1">
                  <a:spLocks/>
                </p:cNvSpPr>
                <p:nvPr/>
              </p:nvSpPr>
              <p:spPr>
                <a:xfrm>
                  <a:off x="1564618" y="-665"/>
                  <a:ext cx="1539796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Ch2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目的</a:t>
                  </a:r>
                </a:p>
              </p:txBody>
            </p:sp>
            <p:sp>
              <p:nvSpPr>
                <p:cNvPr id="31" name="Google Shape;113;p17"/>
                <p:cNvSpPr txBox="1">
                  <a:spLocks/>
                </p:cNvSpPr>
                <p:nvPr/>
              </p:nvSpPr>
              <p:spPr>
                <a:xfrm>
                  <a:off x="3105793" y="-666"/>
                  <a:ext cx="1550864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Ch3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應用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情境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</p:grpSp>
          <p:sp>
            <p:nvSpPr>
              <p:cNvPr id="27" name="Google Shape;113;p17"/>
              <p:cNvSpPr txBox="1">
                <a:spLocks/>
              </p:cNvSpPr>
              <p:nvPr/>
            </p:nvSpPr>
            <p:spPr>
              <a:xfrm>
                <a:off x="6534219" y="-1041"/>
                <a:ext cx="1959163" cy="432636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75"/>
                  <a:buNone/>
                </a:pPr>
                <a:r>
                  <a:rPr lang="en-US" altLang="zh-TW" sz="1175" b="1" dirty="0" smtClean="0">
                    <a:solidFill>
                      <a:srgbClr val="CCCCCC"/>
                    </a:solidFill>
                  </a:rPr>
                  <a:t>Ch4  </a:t>
                </a:r>
                <a:r>
                  <a:rPr lang="zh-TW" altLang="en-US" sz="1175" b="1" dirty="0">
                    <a:solidFill>
                      <a:srgbClr val="CCCCCC"/>
                    </a:solidFill>
                  </a:rPr>
                  <a:t>未來發展</a:t>
                </a:r>
              </a:p>
            </p:txBody>
          </p:sp>
        </p:grpSp>
        <p:sp>
          <p:nvSpPr>
            <p:cNvPr id="22" name="Google Shape;113;p17"/>
            <p:cNvSpPr txBox="1">
              <a:spLocks/>
            </p:cNvSpPr>
            <p:nvPr/>
          </p:nvSpPr>
          <p:spPr>
            <a:xfrm>
              <a:off x="10899587" y="0"/>
              <a:ext cx="1959163" cy="432636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75"/>
                <a:buNone/>
              </a:pPr>
              <a:r>
                <a:rPr lang="en-US" altLang="zh-TW" sz="1175" b="1" dirty="0" smtClean="0">
                  <a:solidFill>
                    <a:srgbClr val="CCCCCC"/>
                  </a:solidFill>
                </a:rPr>
                <a:t>Ch6</a:t>
              </a:r>
              <a:r>
                <a:rPr lang="zh-TW" altLang="en-US" sz="1175" b="1" dirty="0" smtClean="0">
                  <a:solidFill>
                    <a:srgbClr val="CCCCCC"/>
                  </a:solidFill>
                </a:rPr>
                <a:t>  成果結語</a:t>
              </a:r>
              <a:endParaRPr lang="zh-TW" altLang="en-US" sz="1175" b="1" dirty="0">
                <a:solidFill>
                  <a:srgbClr val="CCCC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273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857249" y="663997"/>
            <a:ext cx="650822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Kaggle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訓練</a:t>
            </a:r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yolo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模型</a:t>
            </a:r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結果</a:t>
            </a:r>
            <a:r>
              <a:rPr lang="en-US" altLang="zh-TW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endParaRPr lang="zh-CN" altLang="en-US" sz="4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668735" y="1279550"/>
            <a:ext cx="11161240" cy="42951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可下載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177687-0E6D-494B-9932-614C4FCE3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35" y="1818987"/>
            <a:ext cx="11212683" cy="5109706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-1" y="-1041"/>
            <a:ext cx="12858751" cy="433677"/>
            <a:chOff x="-1" y="-1041"/>
            <a:chExt cx="12858751" cy="433677"/>
          </a:xfrm>
        </p:grpSpPr>
        <p:grpSp>
          <p:nvGrpSpPr>
            <p:cNvPr id="21" name="群組 20"/>
            <p:cNvGrpSpPr/>
            <p:nvPr/>
          </p:nvGrpSpPr>
          <p:grpSpPr>
            <a:xfrm>
              <a:off x="-1" y="-1041"/>
              <a:ext cx="10892460" cy="433677"/>
              <a:chOff x="-1" y="-1041"/>
              <a:chExt cx="10892460" cy="433677"/>
            </a:xfrm>
          </p:grpSpPr>
          <p:grpSp>
            <p:nvGrpSpPr>
              <p:cNvPr id="26" name="群組 25"/>
              <p:cNvGrpSpPr/>
              <p:nvPr/>
            </p:nvGrpSpPr>
            <p:grpSpPr>
              <a:xfrm>
                <a:off x="-1" y="-1041"/>
                <a:ext cx="10892460" cy="433677"/>
                <a:chOff x="-1" y="-666"/>
                <a:chExt cx="7745749" cy="277566"/>
              </a:xfrm>
            </p:grpSpPr>
            <p:sp>
              <p:nvSpPr>
                <p:cNvPr id="28" name="Google Shape;110;p17"/>
                <p:cNvSpPr txBox="1">
                  <a:spLocks/>
                </p:cNvSpPr>
                <p:nvPr/>
              </p:nvSpPr>
              <p:spPr>
                <a:xfrm>
                  <a:off x="6029636" y="0"/>
                  <a:ext cx="1716112" cy="276900"/>
                </a:xfrm>
                <a:prstGeom prst="rect">
                  <a:avLst/>
                </a:prstGeom>
                <a:solidFill>
                  <a:srgbClr val="5B9BD5">
                    <a:alpha val="42000"/>
                  </a:srgbClr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666666"/>
                      </a:solidFill>
                    </a:rPr>
                    <a:t>Ch5  </a:t>
                  </a:r>
                  <a:r>
                    <a:rPr lang="zh-TW" altLang="en-US" sz="1175" b="1" dirty="0">
                      <a:solidFill>
                        <a:srgbClr val="666666"/>
                      </a:solidFill>
                    </a:rPr>
                    <a:t>追加訓練</a:t>
                  </a: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29" name="Google Shape;111;p17"/>
                <p:cNvSpPr txBox="1">
                  <a:spLocks/>
                </p:cNvSpPr>
                <p:nvPr/>
              </p:nvSpPr>
              <p:spPr>
                <a:xfrm>
                  <a:off x="-1" y="-665"/>
                  <a:ext cx="1561933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Ch1  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背景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  <p:sp>
              <p:nvSpPr>
                <p:cNvPr id="30" name="Google Shape;112;p17"/>
                <p:cNvSpPr txBox="1">
                  <a:spLocks/>
                </p:cNvSpPr>
                <p:nvPr/>
              </p:nvSpPr>
              <p:spPr>
                <a:xfrm>
                  <a:off x="1564618" y="-665"/>
                  <a:ext cx="1539796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Ch2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目的</a:t>
                  </a:r>
                </a:p>
              </p:txBody>
            </p:sp>
            <p:sp>
              <p:nvSpPr>
                <p:cNvPr id="31" name="Google Shape;113;p17"/>
                <p:cNvSpPr txBox="1">
                  <a:spLocks/>
                </p:cNvSpPr>
                <p:nvPr/>
              </p:nvSpPr>
              <p:spPr>
                <a:xfrm>
                  <a:off x="3105793" y="-666"/>
                  <a:ext cx="1550864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Ch3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應用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情境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</p:grpSp>
          <p:sp>
            <p:nvSpPr>
              <p:cNvPr id="27" name="Google Shape;113;p17"/>
              <p:cNvSpPr txBox="1">
                <a:spLocks/>
              </p:cNvSpPr>
              <p:nvPr/>
            </p:nvSpPr>
            <p:spPr>
              <a:xfrm>
                <a:off x="6534219" y="-1041"/>
                <a:ext cx="1959163" cy="432636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75"/>
                  <a:buNone/>
                </a:pPr>
                <a:r>
                  <a:rPr lang="en-US" altLang="zh-TW" sz="1175" b="1" dirty="0" smtClean="0">
                    <a:solidFill>
                      <a:srgbClr val="CCCCCC"/>
                    </a:solidFill>
                  </a:rPr>
                  <a:t>Ch4  </a:t>
                </a:r>
                <a:r>
                  <a:rPr lang="zh-TW" altLang="en-US" sz="1175" b="1" dirty="0">
                    <a:solidFill>
                      <a:srgbClr val="CCCCCC"/>
                    </a:solidFill>
                  </a:rPr>
                  <a:t>未來發展</a:t>
                </a:r>
              </a:p>
            </p:txBody>
          </p:sp>
        </p:grpSp>
        <p:sp>
          <p:nvSpPr>
            <p:cNvPr id="22" name="Google Shape;113;p17"/>
            <p:cNvSpPr txBox="1">
              <a:spLocks/>
            </p:cNvSpPr>
            <p:nvPr/>
          </p:nvSpPr>
          <p:spPr>
            <a:xfrm>
              <a:off x="10899587" y="0"/>
              <a:ext cx="1959163" cy="432636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75"/>
                <a:buNone/>
              </a:pPr>
              <a:r>
                <a:rPr lang="en-US" altLang="zh-TW" sz="1175" b="1" dirty="0" smtClean="0">
                  <a:solidFill>
                    <a:srgbClr val="CCCCCC"/>
                  </a:solidFill>
                </a:rPr>
                <a:t>Ch6</a:t>
              </a:r>
              <a:r>
                <a:rPr lang="zh-TW" altLang="en-US" sz="1175" b="1" dirty="0" smtClean="0">
                  <a:solidFill>
                    <a:srgbClr val="CCCCCC"/>
                  </a:solidFill>
                </a:rPr>
                <a:t>  成果結語</a:t>
              </a:r>
              <a:endParaRPr lang="zh-TW" altLang="en-US" sz="1175" b="1" dirty="0">
                <a:solidFill>
                  <a:srgbClr val="CCCC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53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4068970" y="3456795"/>
            <a:ext cx="326243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zh-TW" altLang="en-US" sz="6000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成果結語</a:t>
            </a:r>
            <a:endParaRPr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4883300" y="2520770"/>
            <a:ext cx="2448106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zh-TW" altLang="en-US" sz="2002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影片成果 </a:t>
            </a:r>
            <a:r>
              <a:rPr lang="en-US" altLang="zh-TW" sz="2002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TW" altLang="en-US" sz="2002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未來展望</a:t>
            </a:r>
            <a:endParaRPr lang="zh-TW" altLang="en-US" sz="2002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1827159" y="2957694"/>
            <a:ext cx="5504246" cy="1675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7422659" y="2022038"/>
            <a:ext cx="3021981" cy="315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9898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</a:t>
            </a:r>
            <a:r>
              <a:rPr lang="en-US" altLang="zh-TW" sz="19898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endParaRPr lang="zh-CN" altLang="en-US" sz="19898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39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857249" y="663997"/>
            <a:ext cx="650822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TW" altLang="en-US" sz="4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執行成果</a:t>
            </a:r>
            <a:endParaRPr lang="zh-CN" altLang="en-US" sz="4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668735" y="1279550"/>
            <a:ext cx="11161240" cy="42951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開啟並 </a:t>
            </a:r>
            <a:r>
              <a:rPr lang="en-US" altLang="zh-TW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run yolo.py</a:t>
            </a:r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</a:t>
            </a:r>
            <a:r>
              <a:rPr lang="en-US" altLang="zh-TW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和 </a:t>
            </a:r>
            <a:r>
              <a:rPr lang="en-US" altLang="zh-TW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video.py</a:t>
            </a:r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Spyder (Python 3.6) 2021-11-29 12-10-2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2831" y="1875176"/>
            <a:ext cx="9433048" cy="5011307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-1" y="-1041"/>
            <a:ext cx="12867143" cy="433677"/>
            <a:chOff x="-1" y="-1041"/>
            <a:chExt cx="12867143" cy="433677"/>
          </a:xfrm>
        </p:grpSpPr>
        <p:grpSp>
          <p:nvGrpSpPr>
            <p:cNvPr id="20" name="群組 19"/>
            <p:cNvGrpSpPr/>
            <p:nvPr/>
          </p:nvGrpSpPr>
          <p:grpSpPr>
            <a:xfrm>
              <a:off x="-1" y="-1041"/>
              <a:ext cx="12867143" cy="433677"/>
              <a:chOff x="-1" y="-1041"/>
              <a:chExt cx="12867143" cy="433677"/>
            </a:xfrm>
          </p:grpSpPr>
          <p:grpSp>
            <p:nvGrpSpPr>
              <p:cNvPr id="22" name="群組 21"/>
              <p:cNvGrpSpPr/>
              <p:nvPr/>
            </p:nvGrpSpPr>
            <p:grpSpPr>
              <a:xfrm>
                <a:off x="-1" y="-1041"/>
                <a:ext cx="12867143" cy="433677"/>
                <a:chOff x="-1" y="-666"/>
                <a:chExt cx="9149968" cy="277566"/>
              </a:xfrm>
            </p:grpSpPr>
            <p:sp>
              <p:nvSpPr>
                <p:cNvPr id="24" name="Google Shape;110;p17"/>
                <p:cNvSpPr txBox="1">
                  <a:spLocks/>
                </p:cNvSpPr>
                <p:nvPr/>
              </p:nvSpPr>
              <p:spPr>
                <a:xfrm>
                  <a:off x="7433855" y="0"/>
                  <a:ext cx="1716112" cy="276900"/>
                </a:xfrm>
                <a:prstGeom prst="rect">
                  <a:avLst/>
                </a:prstGeom>
                <a:solidFill>
                  <a:srgbClr val="5B9BD5">
                    <a:alpha val="42000"/>
                  </a:srgbClr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666666"/>
                      </a:solidFill>
                    </a:rPr>
                    <a:t>Ch6  </a:t>
                  </a:r>
                  <a:r>
                    <a:rPr lang="zh-TW" altLang="en-US" sz="1175" b="1" dirty="0">
                      <a:solidFill>
                        <a:srgbClr val="666666"/>
                      </a:solidFill>
                    </a:rPr>
                    <a:t>成果結語</a:t>
                  </a: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25" name="Google Shape;111;p17"/>
                <p:cNvSpPr txBox="1">
                  <a:spLocks/>
                </p:cNvSpPr>
                <p:nvPr/>
              </p:nvSpPr>
              <p:spPr>
                <a:xfrm>
                  <a:off x="-1" y="-665"/>
                  <a:ext cx="1561933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Ch1  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背景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  <p:sp>
              <p:nvSpPr>
                <p:cNvPr id="26" name="Google Shape;112;p17"/>
                <p:cNvSpPr txBox="1">
                  <a:spLocks/>
                </p:cNvSpPr>
                <p:nvPr/>
              </p:nvSpPr>
              <p:spPr>
                <a:xfrm>
                  <a:off x="1564618" y="-665"/>
                  <a:ext cx="1539796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Ch2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目的</a:t>
                  </a:r>
                </a:p>
              </p:txBody>
            </p:sp>
            <p:sp>
              <p:nvSpPr>
                <p:cNvPr id="27" name="Google Shape;113;p17"/>
                <p:cNvSpPr txBox="1">
                  <a:spLocks/>
                </p:cNvSpPr>
                <p:nvPr/>
              </p:nvSpPr>
              <p:spPr>
                <a:xfrm>
                  <a:off x="3105793" y="-666"/>
                  <a:ext cx="1550864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Ch3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應用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情境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</p:grpSp>
          <p:sp>
            <p:nvSpPr>
              <p:cNvPr id="23" name="Google Shape;113;p17"/>
              <p:cNvSpPr txBox="1">
                <a:spLocks/>
              </p:cNvSpPr>
              <p:nvPr/>
            </p:nvSpPr>
            <p:spPr>
              <a:xfrm>
                <a:off x="6534219" y="-1041"/>
                <a:ext cx="1959163" cy="432636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75"/>
                  <a:buNone/>
                </a:pPr>
                <a:r>
                  <a:rPr lang="en-US" altLang="zh-TW" sz="1175" b="1" dirty="0" smtClean="0">
                    <a:solidFill>
                      <a:srgbClr val="CCCCCC"/>
                    </a:solidFill>
                  </a:rPr>
                  <a:t>Ch4  </a:t>
                </a:r>
                <a:r>
                  <a:rPr lang="zh-TW" altLang="en-US" sz="1175" b="1" dirty="0">
                    <a:solidFill>
                      <a:srgbClr val="CCCCCC"/>
                    </a:solidFill>
                  </a:rPr>
                  <a:t>未來發展</a:t>
                </a:r>
              </a:p>
            </p:txBody>
          </p:sp>
        </p:grpSp>
        <p:sp>
          <p:nvSpPr>
            <p:cNvPr id="21" name="Google Shape;113;p17"/>
            <p:cNvSpPr txBox="1">
              <a:spLocks/>
            </p:cNvSpPr>
            <p:nvPr/>
          </p:nvSpPr>
          <p:spPr>
            <a:xfrm>
              <a:off x="8493382" y="0"/>
              <a:ext cx="1959163" cy="432636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75"/>
                <a:buNone/>
              </a:pPr>
              <a:r>
                <a:rPr lang="en-US" altLang="zh-TW" sz="1175" b="1" dirty="0">
                  <a:solidFill>
                    <a:srgbClr val="CCCCCC"/>
                  </a:solidFill>
                </a:rPr>
                <a:t>Ch5  </a:t>
              </a:r>
              <a:r>
                <a:rPr lang="zh-TW" altLang="en-US" sz="1175" b="1" dirty="0">
                  <a:solidFill>
                    <a:srgbClr val="CCCCCC"/>
                  </a:solidFill>
                </a:rPr>
                <a:t>追加訓練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45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5607854" y="3456795"/>
            <a:ext cx="172354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zh-CN" altLang="en-US" sz="6000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背景</a:t>
            </a:r>
            <a:endParaRPr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4113859" y="2520770"/>
            <a:ext cx="3217547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zh-TW" altLang="en-US" sz="2002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營建業缺工問題 </a:t>
            </a:r>
            <a:r>
              <a:rPr lang="en-US" altLang="zh-TW" sz="2002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</a:t>
            </a:r>
            <a:r>
              <a:rPr lang="zh-TW" altLang="en-US" sz="2002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連帶影響</a:t>
            </a: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1827159" y="2957694"/>
            <a:ext cx="5504246" cy="1675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7422659" y="2022038"/>
            <a:ext cx="3021981" cy="315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9898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19898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09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857249" y="663997"/>
            <a:ext cx="650822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TW" altLang="en-US" sz="4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辨識</a:t>
            </a:r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成果</a:t>
            </a:r>
            <a:endParaRPr lang="zh-CN" altLang="en-US" sz="4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668735" y="1279550"/>
            <a:ext cx="11161240" cy="42951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 </a:t>
            </a:r>
            <a:r>
              <a:rPr lang="en-US" altLang="zh-TW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video.py</a:t>
            </a:r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跑出 </a:t>
            </a:r>
            <a:r>
              <a:rPr lang="en-US" altLang="zh-TW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影片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video 2021-11-29 12-11-4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72991" y="1816125"/>
            <a:ext cx="6552728" cy="4915066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-1" y="-1041"/>
            <a:ext cx="12867143" cy="433677"/>
            <a:chOff x="-1" y="-1041"/>
            <a:chExt cx="12867143" cy="433677"/>
          </a:xfrm>
        </p:grpSpPr>
        <p:grpSp>
          <p:nvGrpSpPr>
            <p:cNvPr id="20" name="群組 19"/>
            <p:cNvGrpSpPr/>
            <p:nvPr/>
          </p:nvGrpSpPr>
          <p:grpSpPr>
            <a:xfrm>
              <a:off x="-1" y="-1041"/>
              <a:ext cx="12867143" cy="433677"/>
              <a:chOff x="-1" y="-1041"/>
              <a:chExt cx="12867143" cy="433677"/>
            </a:xfrm>
          </p:grpSpPr>
          <p:grpSp>
            <p:nvGrpSpPr>
              <p:cNvPr id="22" name="群組 21"/>
              <p:cNvGrpSpPr/>
              <p:nvPr/>
            </p:nvGrpSpPr>
            <p:grpSpPr>
              <a:xfrm>
                <a:off x="-1" y="-1041"/>
                <a:ext cx="12867143" cy="433677"/>
                <a:chOff x="-1" y="-666"/>
                <a:chExt cx="9149968" cy="277566"/>
              </a:xfrm>
            </p:grpSpPr>
            <p:sp>
              <p:nvSpPr>
                <p:cNvPr id="24" name="Google Shape;110;p17"/>
                <p:cNvSpPr txBox="1">
                  <a:spLocks/>
                </p:cNvSpPr>
                <p:nvPr/>
              </p:nvSpPr>
              <p:spPr>
                <a:xfrm>
                  <a:off x="7433855" y="0"/>
                  <a:ext cx="1716112" cy="276900"/>
                </a:xfrm>
                <a:prstGeom prst="rect">
                  <a:avLst/>
                </a:prstGeom>
                <a:solidFill>
                  <a:srgbClr val="5B9BD5">
                    <a:alpha val="42000"/>
                  </a:srgbClr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666666"/>
                      </a:solidFill>
                    </a:rPr>
                    <a:t>Ch6  </a:t>
                  </a:r>
                  <a:r>
                    <a:rPr lang="zh-TW" altLang="en-US" sz="1175" b="1" dirty="0">
                      <a:solidFill>
                        <a:srgbClr val="666666"/>
                      </a:solidFill>
                    </a:rPr>
                    <a:t>成果結語</a:t>
                  </a: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25" name="Google Shape;111;p17"/>
                <p:cNvSpPr txBox="1">
                  <a:spLocks/>
                </p:cNvSpPr>
                <p:nvPr/>
              </p:nvSpPr>
              <p:spPr>
                <a:xfrm>
                  <a:off x="-1" y="-665"/>
                  <a:ext cx="1561933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Ch1  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背景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  <p:sp>
              <p:nvSpPr>
                <p:cNvPr id="26" name="Google Shape;112;p17"/>
                <p:cNvSpPr txBox="1">
                  <a:spLocks/>
                </p:cNvSpPr>
                <p:nvPr/>
              </p:nvSpPr>
              <p:spPr>
                <a:xfrm>
                  <a:off x="1564618" y="-665"/>
                  <a:ext cx="1539796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Ch2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目的</a:t>
                  </a:r>
                </a:p>
              </p:txBody>
            </p:sp>
            <p:sp>
              <p:nvSpPr>
                <p:cNvPr id="27" name="Google Shape;113;p17"/>
                <p:cNvSpPr txBox="1">
                  <a:spLocks/>
                </p:cNvSpPr>
                <p:nvPr/>
              </p:nvSpPr>
              <p:spPr>
                <a:xfrm>
                  <a:off x="3105793" y="-666"/>
                  <a:ext cx="1550864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Ch3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應用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情境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</p:grpSp>
          <p:sp>
            <p:nvSpPr>
              <p:cNvPr id="23" name="Google Shape;113;p17"/>
              <p:cNvSpPr txBox="1">
                <a:spLocks/>
              </p:cNvSpPr>
              <p:nvPr/>
            </p:nvSpPr>
            <p:spPr>
              <a:xfrm>
                <a:off x="6534219" y="-1041"/>
                <a:ext cx="1959163" cy="432636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75"/>
                  <a:buNone/>
                </a:pPr>
                <a:r>
                  <a:rPr lang="en-US" altLang="zh-TW" sz="1175" b="1" dirty="0" smtClean="0">
                    <a:solidFill>
                      <a:srgbClr val="CCCCCC"/>
                    </a:solidFill>
                  </a:rPr>
                  <a:t>Ch4  </a:t>
                </a:r>
                <a:r>
                  <a:rPr lang="zh-TW" altLang="en-US" sz="1175" b="1" dirty="0">
                    <a:solidFill>
                      <a:srgbClr val="CCCCCC"/>
                    </a:solidFill>
                  </a:rPr>
                  <a:t>未來發展</a:t>
                </a:r>
              </a:p>
            </p:txBody>
          </p:sp>
        </p:grpSp>
        <p:sp>
          <p:nvSpPr>
            <p:cNvPr id="21" name="Google Shape;113;p17"/>
            <p:cNvSpPr txBox="1">
              <a:spLocks/>
            </p:cNvSpPr>
            <p:nvPr/>
          </p:nvSpPr>
          <p:spPr>
            <a:xfrm>
              <a:off x="8493382" y="0"/>
              <a:ext cx="1959163" cy="432636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75"/>
                <a:buNone/>
              </a:pPr>
              <a:r>
                <a:rPr lang="en-US" altLang="zh-TW" sz="1175" b="1" dirty="0">
                  <a:solidFill>
                    <a:srgbClr val="CCCCCC"/>
                  </a:solidFill>
                </a:rPr>
                <a:t>Ch5  </a:t>
              </a:r>
              <a:r>
                <a:rPr lang="zh-TW" altLang="en-US" sz="1175" b="1" dirty="0">
                  <a:solidFill>
                    <a:srgbClr val="CCCCCC"/>
                  </a:solidFill>
                </a:rPr>
                <a:t>追加訓練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721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8"/>
          <p:cNvSpPr txBox="1"/>
          <p:nvPr/>
        </p:nvSpPr>
        <p:spPr>
          <a:xfrm>
            <a:off x="857250" y="657867"/>
            <a:ext cx="10540677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TW" altLang="en-US" sz="4000" b="1" dirty="0" smtClean="0">
                <a:solidFill>
                  <a:srgbClr val="A5A5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結語</a:t>
            </a:r>
            <a:endParaRPr lang="zh-TW" altLang="en-US" sz="4000" b="1" dirty="0">
              <a:solidFill>
                <a:srgbClr val="A5A5A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692462" y="1510911"/>
            <a:ext cx="11209521" cy="29695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前半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，須維持網頁開啟，導致筆電執行受到些許影響。後半移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 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Kaggle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解決該問題。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因為並非一次執行到底，因此無法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history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畫圖，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且 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plt.plot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中無法顯示。若從頭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Kaggle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一次，並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plot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改成 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saveimg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，應能解決該問題，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獲得 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acc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Kaggle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環境版本皆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所需的版本新，因此會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不一致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導致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問題，需加上安裝對應版本之指令，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 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後才能執行。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GPU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限量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不明確，曾有兩個帳號都被限制無法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GPU 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情況。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ts val="3000"/>
              </a:lnSpc>
              <a:spcAft>
                <a:spcPts val="0"/>
              </a:spcAft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ts val="3000"/>
              </a:lnSpc>
              <a:spcAft>
                <a:spcPts val="0"/>
              </a:spcAft>
            </a:pP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857250" y="4717912"/>
            <a:ext cx="10540677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TW" altLang="en-US" sz="4000" b="1" dirty="0" smtClean="0">
                <a:solidFill>
                  <a:srgbClr val="A5A5A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  <a:endParaRPr lang="zh-CN" altLang="en-US" sz="4000" dirty="0">
              <a:solidFill>
                <a:srgbClr val="A5A5A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2462" y="5488533"/>
            <a:ext cx="1250566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lnSpc>
                <a:spcPts val="3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可以再新增資料集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0" fontAlgn="auto">
              <a:lnSpc>
                <a:spcPts val="3000"/>
              </a:lnSpc>
              <a:spcAft>
                <a:spcPts val="0"/>
              </a:spcAft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手勢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資料集太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單純，辨識結果有限也不夠準確，需要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在白色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背景以及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某種角度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手勢才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會辨識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出來。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0" fontAlgn="auto">
              <a:lnSpc>
                <a:spcPts val="3000"/>
              </a:lnSpc>
              <a:spcAft>
                <a:spcPts val="0"/>
              </a:spcAft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目前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模型是訓練的手勢資料不夠充足，未來也可以把更多不同人的手勢也加入，使訓練更準確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-1" y="-1041"/>
            <a:ext cx="12867143" cy="433677"/>
            <a:chOff x="-1" y="-1041"/>
            <a:chExt cx="12867143" cy="433677"/>
          </a:xfrm>
        </p:grpSpPr>
        <p:grpSp>
          <p:nvGrpSpPr>
            <p:cNvPr id="22" name="群組 21"/>
            <p:cNvGrpSpPr/>
            <p:nvPr/>
          </p:nvGrpSpPr>
          <p:grpSpPr>
            <a:xfrm>
              <a:off x="-1" y="-1041"/>
              <a:ext cx="12867143" cy="433677"/>
              <a:chOff x="-1" y="-1041"/>
              <a:chExt cx="12867143" cy="433677"/>
            </a:xfrm>
          </p:grpSpPr>
          <p:grpSp>
            <p:nvGrpSpPr>
              <p:cNvPr id="27" name="群組 26"/>
              <p:cNvGrpSpPr/>
              <p:nvPr/>
            </p:nvGrpSpPr>
            <p:grpSpPr>
              <a:xfrm>
                <a:off x="-1" y="-1041"/>
                <a:ext cx="12867143" cy="433677"/>
                <a:chOff x="-1" y="-666"/>
                <a:chExt cx="9149968" cy="277566"/>
              </a:xfrm>
            </p:grpSpPr>
            <p:sp>
              <p:nvSpPr>
                <p:cNvPr id="29" name="Google Shape;110;p17"/>
                <p:cNvSpPr txBox="1">
                  <a:spLocks/>
                </p:cNvSpPr>
                <p:nvPr/>
              </p:nvSpPr>
              <p:spPr>
                <a:xfrm>
                  <a:off x="7433855" y="0"/>
                  <a:ext cx="1716112" cy="276900"/>
                </a:xfrm>
                <a:prstGeom prst="rect">
                  <a:avLst/>
                </a:prstGeom>
                <a:solidFill>
                  <a:srgbClr val="5B9BD5">
                    <a:alpha val="42000"/>
                  </a:srgbClr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666666"/>
                      </a:solidFill>
                    </a:rPr>
                    <a:t>Ch6  </a:t>
                  </a:r>
                  <a:r>
                    <a:rPr lang="zh-TW" altLang="en-US" sz="1175" b="1" dirty="0">
                      <a:solidFill>
                        <a:srgbClr val="666666"/>
                      </a:solidFill>
                    </a:rPr>
                    <a:t>成果結語</a:t>
                  </a: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30" name="Google Shape;111;p17"/>
                <p:cNvSpPr txBox="1">
                  <a:spLocks/>
                </p:cNvSpPr>
                <p:nvPr/>
              </p:nvSpPr>
              <p:spPr>
                <a:xfrm>
                  <a:off x="-1" y="-665"/>
                  <a:ext cx="1561933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Ch1  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背景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  <p:sp>
              <p:nvSpPr>
                <p:cNvPr id="31" name="Google Shape;112;p17"/>
                <p:cNvSpPr txBox="1">
                  <a:spLocks/>
                </p:cNvSpPr>
                <p:nvPr/>
              </p:nvSpPr>
              <p:spPr>
                <a:xfrm>
                  <a:off x="1564618" y="-665"/>
                  <a:ext cx="1539796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Ch2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目的</a:t>
                  </a:r>
                </a:p>
              </p:txBody>
            </p:sp>
            <p:sp>
              <p:nvSpPr>
                <p:cNvPr id="32" name="Google Shape;113;p17"/>
                <p:cNvSpPr txBox="1">
                  <a:spLocks/>
                </p:cNvSpPr>
                <p:nvPr/>
              </p:nvSpPr>
              <p:spPr>
                <a:xfrm>
                  <a:off x="3105793" y="-666"/>
                  <a:ext cx="1550864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Ch3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應用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情境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</p:grpSp>
          <p:sp>
            <p:nvSpPr>
              <p:cNvPr id="28" name="Google Shape;113;p17"/>
              <p:cNvSpPr txBox="1">
                <a:spLocks/>
              </p:cNvSpPr>
              <p:nvPr/>
            </p:nvSpPr>
            <p:spPr>
              <a:xfrm>
                <a:off x="6534219" y="-1041"/>
                <a:ext cx="1959163" cy="432636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75"/>
                  <a:buNone/>
                </a:pPr>
                <a:r>
                  <a:rPr lang="en-US" altLang="zh-TW" sz="1175" b="1" dirty="0" smtClean="0">
                    <a:solidFill>
                      <a:srgbClr val="CCCCCC"/>
                    </a:solidFill>
                  </a:rPr>
                  <a:t>Ch4  </a:t>
                </a:r>
                <a:r>
                  <a:rPr lang="zh-TW" altLang="en-US" sz="1175" b="1" dirty="0">
                    <a:solidFill>
                      <a:srgbClr val="CCCCCC"/>
                    </a:solidFill>
                  </a:rPr>
                  <a:t>未來發展</a:t>
                </a:r>
              </a:p>
            </p:txBody>
          </p:sp>
        </p:grpSp>
        <p:sp>
          <p:nvSpPr>
            <p:cNvPr id="26" name="Google Shape;113;p17"/>
            <p:cNvSpPr txBox="1">
              <a:spLocks/>
            </p:cNvSpPr>
            <p:nvPr/>
          </p:nvSpPr>
          <p:spPr>
            <a:xfrm>
              <a:off x="8493382" y="0"/>
              <a:ext cx="1959163" cy="432636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75"/>
                <a:buNone/>
              </a:pPr>
              <a:r>
                <a:rPr lang="en-US" altLang="zh-TW" sz="1175" b="1" dirty="0">
                  <a:solidFill>
                    <a:srgbClr val="CCCCCC"/>
                  </a:solidFill>
                </a:rPr>
                <a:t>Ch5  </a:t>
              </a:r>
              <a:r>
                <a:rPr lang="zh-TW" altLang="en-US" sz="1175" b="1" dirty="0">
                  <a:solidFill>
                    <a:srgbClr val="CCCCCC"/>
                  </a:solidFill>
                </a:rPr>
                <a:t>追加訓練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12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-987449" y="0"/>
            <a:ext cx="14878122" cy="6246862"/>
            <a:chOff x="-977573" y="-60647"/>
            <a:chExt cx="14878122" cy="6246862"/>
          </a:xfrm>
        </p:grpSpPr>
        <p:pic>
          <p:nvPicPr>
            <p:cNvPr id="1026" name="Picture 2" descr="全台雙唯一成大數位智造工坊開幕- 寶島- 中時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5360" y="-60647"/>
              <a:ext cx="13054108" cy="3900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/>
            <p:cNvSpPr/>
            <p:nvPr/>
          </p:nvSpPr>
          <p:spPr>
            <a:xfrm rot="20348438">
              <a:off x="6567423" y="2945855"/>
              <a:ext cx="7333126" cy="3240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3B4E55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754205">
              <a:off x="-977573" y="2510186"/>
              <a:ext cx="9382076" cy="3240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3B4E55"/>
                </a:solidFill>
              </a:endParaRPr>
            </a:p>
          </p:txBody>
        </p:sp>
      </p:grp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2" y="6906855"/>
            <a:ext cx="12858749" cy="325795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3981103" y="6251599"/>
            <a:ext cx="4735435" cy="54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endParaRPr lang="zh-CN" altLang="en-US" sz="1600" dirty="0">
              <a:solidFill>
                <a:srgbClr val="004358"/>
              </a:solidFill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TW" altLang="en-US" sz="1600" dirty="0">
                <a:solidFill>
                  <a:srgbClr val="004358"/>
                </a:solidFill>
                <a:cs typeface="Arial" panose="020B0604020202020204" pitchFamily="34" charset="0"/>
              </a:rPr>
              <a:t>組員 </a:t>
            </a:r>
            <a:r>
              <a:rPr lang="en-US" altLang="zh-TW" sz="1600" dirty="0">
                <a:solidFill>
                  <a:srgbClr val="004358"/>
                </a:solidFill>
                <a:cs typeface="Arial" panose="020B0604020202020204" pitchFamily="34" charset="0"/>
              </a:rPr>
              <a:t>: </a:t>
            </a:r>
            <a:r>
              <a:rPr lang="zh-TW" altLang="en-US" sz="1600" dirty="0">
                <a:solidFill>
                  <a:srgbClr val="004358"/>
                </a:solidFill>
                <a:cs typeface="Arial" panose="020B0604020202020204" pitchFamily="34" charset="0"/>
              </a:rPr>
              <a:t>古若</a:t>
            </a:r>
            <a:r>
              <a:rPr lang="zh-TW" altLang="en-US" sz="1600" dirty="0" smtClean="0">
                <a:solidFill>
                  <a:srgbClr val="004358"/>
                </a:solidFill>
                <a:cs typeface="Arial" panose="020B0604020202020204" pitchFamily="34" charset="0"/>
              </a:rPr>
              <a:t>喬 </a:t>
            </a:r>
            <a:r>
              <a:rPr lang="en-US" altLang="zh-TW" sz="1600" dirty="0" smtClean="0">
                <a:solidFill>
                  <a:srgbClr val="004358"/>
                </a:solidFill>
                <a:cs typeface="Arial" panose="020B0604020202020204" pitchFamily="34" charset="0"/>
              </a:rPr>
              <a:t>/ </a:t>
            </a:r>
            <a:r>
              <a:rPr lang="zh-TW" altLang="en-US" sz="1600" dirty="0" smtClean="0">
                <a:solidFill>
                  <a:srgbClr val="004358"/>
                </a:solidFill>
                <a:cs typeface="Arial" panose="020B0604020202020204" pitchFamily="34" charset="0"/>
              </a:rPr>
              <a:t>陳品修 </a:t>
            </a:r>
            <a:r>
              <a:rPr lang="en-US" altLang="zh-TW" sz="1600" dirty="0" smtClean="0">
                <a:solidFill>
                  <a:srgbClr val="004358"/>
                </a:solidFill>
                <a:cs typeface="Arial" panose="020B0604020202020204" pitchFamily="34" charset="0"/>
              </a:rPr>
              <a:t>/ </a:t>
            </a:r>
            <a:r>
              <a:rPr lang="zh-TW" altLang="en-US" sz="1600" dirty="0" smtClean="0">
                <a:solidFill>
                  <a:srgbClr val="004358"/>
                </a:solidFill>
                <a:cs typeface="Arial" panose="020B0604020202020204" pitchFamily="34" charset="0"/>
              </a:rPr>
              <a:t>謝</a:t>
            </a:r>
            <a:r>
              <a:rPr lang="zh-TW" altLang="en-US" sz="1600" dirty="0">
                <a:solidFill>
                  <a:srgbClr val="004358"/>
                </a:solidFill>
                <a:cs typeface="Arial" panose="020B0604020202020204" pitchFamily="34" charset="0"/>
              </a:rPr>
              <a:t>慈</a:t>
            </a:r>
            <a:r>
              <a:rPr lang="zh-TW" altLang="en-US" sz="1600" dirty="0" smtClean="0">
                <a:solidFill>
                  <a:srgbClr val="004358"/>
                </a:solidFill>
                <a:cs typeface="Arial" panose="020B0604020202020204" pitchFamily="34" charset="0"/>
              </a:rPr>
              <a:t>芯</a:t>
            </a:r>
            <a:endParaRPr lang="zh-TW" altLang="en-US" sz="1600" dirty="0">
              <a:solidFill>
                <a:srgbClr val="004358"/>
              </a:solidFill>
              <a:cs typeface="Arial" panose="020B0604020202020204" pitchFamily="34" charset="0"/>
            </a:endParaRPr>
          </a:p>
        </p:txBody>
      </p:sp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3369035" y="5001402"/>
            <a:ext cx="61206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TW" altLang="en-US" sz="2400" dirty="0">
                <a:solidFill>
                  <a:srgbClr val="0043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感謝聆聽</a:t>
            </a:r>
          </a:p>
        </p:txBody>
      </p:sp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1172791" y="3875140"/>
            <a:ext cx="1098148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0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  FOR 	LISTENING</a:t>
            </a:r>
            <a:endParaRPr lang="en-US" altLang="zh-CN" sz="60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8575481" y="2041649"/>
            <a:ext cx="4283270" cy="1708614"/>
          </a:xfrm>
          <a:custGeom>
            <a:avLst/>
            <a:gdLst>
              <a:gd name="T0" fmla="*/ 1437 w 1437"/>
              <a:gd name="T1" fmla="*/ 0 h 708"/>
              <a:gd name="T2" fmla="*/ 1437 w 1437"/>
              <a:gd name="T3" fmla="*/ 270 h 708"/>
              <a:gd name="T4" fmla="*/ 0 w 1437"/>
              <a:gd name="T5" fmla="*/ 708 h 708"/>
              <a:gd name="T6" fmla="*/ 1437 w 1437"/>
              <a:gd name="T7" fmla="*/ 0 h 7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37" h="708">
                <a:moveTo>
                  <a:pt x="1437" y="0"/>
                </a:moveTo>
                <a:lnTo>
                  <a:pt x="1437" y="270"/>
                </a:lnTo>
                <a:lnTo>
                  <a:pt x="0" y="708"/>
                </a:lnTo>
                <a:lnTo>
                  <a:pt x="1437" y="0"/>
                </a:lnTo>
                <a:close/>
              </a:path>
            </a:pathLst>
          </a:custGeom>
          <a:solidFill>
            <a:srgbClr val="ED7D3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1" y="2041649"/>
            <a:ext cx="8575479" cy="1708614"/>
          </a:xfrm>
          <a:custGeom>
            <a:avLst/>
            <a:gdLst>
              <a:gd name="T0" fmla="*/ 0 w 2877"/>
              <a:gd name="T1" fmla="*/ 0 h 708"/>
              <a:gd name="T2" fmla="*/ 2877 w 2877"/>
              <a:gd name="T3" fmla="*/ 708 h 708"/>
              <a:gd name="T4" fmla="*/ 0 w 2877"/>
              <a:gd name="T5" fmla="*/ 270 h 708"/>
              <a:gd name="T6" fmla="*/ 0 w 2877"/>
              <a:gd name="T7" fmla="*/ 0 h 7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77" h="708">
                <a:moveTo>
                  <a:pt x="0" y="0"/>
                </a:moveTo>
                <a:lnTo>
                  <a:pt x="2877" y="708"/>
                </a:lnTo>
                <a:lnTo>
                  <a:pt x="0" y="270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4358"/>
              </a:solidFill>
            </a:endParaRPr>
          </a:p>
        </p:txBody>
      </p:sp>
      <p:sp>
        <p:nvSpPr>
          <p:cNvPr id="21" name="副標題 2"/>
          <p:cNvSpPr txBox="1">
            <a:spLocks/>
          </p:cNvSpPr>
          <p:nvPr/>
        </p:nvSpPr>
        <p:spPr>
          <a:xfrm>
            <a:off x="7365479" y="6449850"/>
            <a:ext cx="5275729" cy="4424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auto">
              <a:spcAft>
                <a:spcPts val="0"/>
              </a:spcAft>
              <a:buNone/>
            </a:pPr>
            <a:r>
              <a:rPr lang="en-US" altLang="zh-TW" sz="2000" dirty="0" smtClean="0">
                <a:solidFill>
                  <a:srgbClr val="004358"/>
                </a:solidFill>
              </a:rPr>
              <a:t>2021/11/17</a:t>
            </a:r>
            <a:endParaRPr lang="zh-TW" altLang="en-US" sz="2000" dirty="0">
              <a:solidFill>
                <a:srgbClr val="004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29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857250" y="663997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營建業缺工問題</a:t>
            </a:r>
            <a:endParaRPr lang="zh-CN" altLang="en-US" sz="4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345141" y="2104157"/>
            <a:ext cx="6422197" cy="53274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根據營建署發布，營造業勞工缺工總人數已達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8,809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又以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鋼筋工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模板工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、水泥工、電焊工等基層勞工的缺口最大。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市場需求暴增、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移工進不來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人工成本上升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都是隱憂。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台灣工地出現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人力斷層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。一些像是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搬磚塊、綁鋼筋、釘模板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粗重工作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根本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找不到新人投入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那是辛苦又危險的工作，現在都只剩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70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歲的老師傅在做。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447" y="1960141"/>
            <a:ext cx="5217457" cy="337830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-2" y="-1041"/>
            <a:ext cx="12858752" cy="433677"/>
            <a:chOff x="-2" y="-1041"/>
            <a:chExt cx="12858752" cy="433677"/>
          </a:xfrm>
        </p:grpSpPr>
        <p:grpSp>
          <p:nvGrpSpPr>
            <p:cNvPr id="2" name="群組 1"/>
            <p:cNvGrpSpPr/>
            <p:nvPr/>
          </p:nvGrpSpPr>
          <p:grpSpPr>
            <a:xfrm>
              <a:off x="-2" y="-1041"/>
              <a:ext cx="10899589" cy="433677"/>
              <a:chOff x="-2" y="-1041"/>
              <a:chExt cx="10899589" cy="433677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-2" y="-1041"/>
                <a:ext cx="8940428" cy="433677"/>
                <a:chOff x="-2" y="-666"/>
                <a:chExt cx="6357638" cy="277566"/>
              </a:xfrm>
            </p:grpSpPr>
            <p:sp>
              <p:nvSpPr>
                <p:cNvPr id="16" name="Google Shape;110;p17"/>
                <p:cNvSpPr txBox="1">
                  <a:spLocks/>
                </p:cNvSpPr>
                <p:nvPr/>
              </p:nvSpPr>
              <p:spPr>
                <a:xfrm>
                  <a:off x="-2" y="0"/>
                  <a:ext cx="1716112" cy="276900"/>
                </a:xfrm>
                <a:prstGeom prst="rect">
                  <a:avLst/>
                </a:prstGeom>
                <a:solidFill>
                  <a:srgbClr val="5B9BD5">
                    <a:alpha val="42000"/>
                  </a:srgbClr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666666"/>
                      </a:solidFill>
                    </a:rPr>
                    <a:t>Ch1</a:t>
                  </a:r>
                  <a:r>
                    <a:rPr lang="zh-TW" altLang="en-US" sz="1175" b="1" dirty="0" smtClean="0">
                      <a:solidFill>
                        <a:srgbClr val="666666"/>
                      </a:solidFill>
                    </a:rPr>
                    <a:t>  背景</a:t>
                  </a:r>
                  <a:endParaRPr lang="zh-TW" altLang="en-US" sz="1175" b="1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23" name="Google Shape;111;p17"/>
                <p:cNvSpPr txBox="1">
                  <a:spLocks/>
                </p:cNvSpPr>
                <p:nvPr/>
              </p:nvSpPr>
              <p:spPr>
                <a:xfrm>
                  <a:off x="1705042" y="-665"/>
                  <a:ext cx="1561933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CCCCCC"/>
                      </a:solidFill>
                    </a:rPr>
                    <a:t>Ch2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  目的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  <p:sp>
              <p:nvSpPr>
                <p:cNvPr id="24" name="Google Shape;112;p17"/>
                <p:cNvSpPr txBox="1">
                  <a:spLocks/>
                </p:cNvSpPr>
                <p:nvPr/>
              </p:nvSpPr>
              <p:spPr>
                <a:xfrm>
                  <a:off x="3266975" y="-665"/>
                  <a:ext cx="1539796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CCCCCC"/>
                      </a:solidFill>
                    </a:rPr>
                    <a:t>Ch3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  應用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情境</a:t>
                  </a:r>
                </a:p>
              </p:txBody>
            </p:sp>
            <p:sp>
              <p:nvSpPr>
                <p:cNvPr id="25" name="Google Shape;113;p17"/>
                <p:cNvSpPr txBox="1">
                  <a:spLocks/>
                </p:cNvSpPr>
                <p:nvPr/>
              </p:nvSpPr>
              <p:spPr>
                <a:xfrm>
                  <a:off x="4806772" y="-666"/>
                  <a:ext cx="1550864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CCCCCC"/>
                      </a:solidFill>
                    </a:rPr>
                    <a:t>Ch4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  未來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發展</a:t>
                  </a:r>
                </a:p>
              </p:txBody>
            </p:sp>
          </p:grpSp>
          <p:sp>
            <p:nvSpPr>
              <p:cNvPr id="30" name="Google Shape;113;p17"/>
              <p:cNvSpPr txBox="1">
                <a:spLocks/>
              </p:cNvSpPr>
              <p:nvPr/>
            </p:nvSpPr>
            <p:spPr>
              <a:xfrm>
                <a:off x="8940424" y="-1040"/>
                <a:ext cx="1959163" cy="432636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75"/>
                  <a:buNone/>
                </a:pPr>
                <a:r>
                  <a:rPr lang="en-US" altLang="zh-TW" sz="1175" b="1" dirty="0" smtClean="0">
                    <a:solidFill>
                      <a:srgbClr val="CCCCCC"/>
                    </a:solidFill>
                  </a:rPr>
                  <a:t>Ch5</a:t>
                </a:r>
                <a:r>
                  <a:rPr lang="zh-TW" altLang="en-US" sz="1175" b="1" dirty="0" smtClean="0">
                    <a:solidFill>
                      <a:srgbClr val="CCCCCC"/>
                    </a:solidFill>
                  </a:rPr>
                  <a:t>  </a:t>
                </a:r>
                <a:r>
                  <a:rPr lang="zh-TW" altLang="en-US" sz="1175" b="1" dirty="0">
                    <a:solidFill>
                      <a:srgbClr val="CCCCCC"/>
                    </a:solidFill>
                  </a:rPr>
                  <a:t>追加訓練</a:t>
                </a:r>
              </a:p>
            </p:txBody>
          </p:sp>
        </p:grpSp>
        <p:sp>
          <p:nvSpPr>
            <p:cNvPr id="55" name="Google Shape;113;p17"/>
            <p:cNvSpPr txBox="1">
              <a:spLocks/>
            </p:cNvSpPr>
            <p:nvPr/>
          </p:nvSpPr>
          <p:spPr>
            <a:xfrm>
              <a:off x="10899587" y="0"/>
              <a:ext cx="1959163" cy="432636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75"/>
                <a:buNone/>
              </a:pPr>
              <a:r>
                <a:rPr lang="en-US" altLang="zh-TW" sz="1175" b="1" dirty="0" smtClean="0">
                  <a:solidFill>
                    <a:srgbClr val="CCCCCC"/>
                  </a:solidFill>
                </a:rPr>
                <a:t>Ch6</a:t>
              </a:r>
              <a:r>
                <a:rPr lang="zh-TW" altLang="en-US" sz="1175" b="1" dirty="0" smtClean="0">
                  <a:solidFill>
                    <a:srgbClr val="CCCCCC"/>
                  </a:solidFill>
                </a:rPr>
                <a:t>  成果結語</a:t>
              </a:r>
              <a:endParaRPr lang="zh-TW" altLang="en-US" sz="1175" b="1" dirty="0">
                <a:solidFill>
                  <a:srgbClr val="CCCC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49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857250" y="658269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連帶影響</a:t>
            </a:r>
            <a:endParaRPr lang="zh-CN" altLang="en-US" sz="4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308695" y="1384077"/>
            <a:ext cx="12414181" cy="4571998"/>
            <a:chOff x="135874" y="1636615"/>
            <a:chExt cx="12783208" cy="4639424"/>
          </a:xfrm>
        </p:grpSpPr>
        <p:grpSp>
          <p:nvGrpSpPr>
            <p:cNvPr id="10" name="Group 3"/>
            <p:cNvGrpSpPr/>
            <p:nvPr/>
          </p:nvGrpSpPr>
          <p:grpSpPr>
            <a:xfrm>
              <a:off x="135874" y="1636615"/>
              <a:ext cx="12783208" cy="4639424"/>
              <a:chOff x="128174" y="1551735"/>
              <a:chExt cx="12121706" cy="4399344"/>
            </a:xfrm>
          </p:grpSpPr>
          <p:sp>
            <p:nvSpPr>
              <p:cNvPr id="12" name="Freeform 21"/>
              <p:cNvSpPr/>
              <p:nvPr/>
            </p:nvSpPr>
            <p:spPr>
              <a:xfrm rot="19805282">
                <a:off x="1456384" y="1551735"/>
                <a:ext cx="9350488" cy="4399344"/>
              </a:xfrm>
              <a:custGeom>
                <a:avLst/>
                <a:gdLst>
                  <a:gd name="connsiteX0" fmla="*/ 9210674 w 9350488"/>
                  <a:gd name="connsiteY0" fmla="*/ 3819266 h 4399344"/>
                  <a:gd name="connsiteX1" fmla="*/ 9350488 w 9350488"/>
                  <a:gd name="connsiteY1" fmla="*/ 4082226 h 4399344"/>
                  <a:gd name="connsiteX2" fmla="*/ 9033370 w 9350488"/>
                  <a:gd name="connsiteY2" fmla="*/ 4399344 h 4399344"/>
                  <a:gd name="connsiteX3" fmla="*/ 6852320 w 9350488"/>
                  <a:gd name="connsiteY3" fmla="*/ 4399344 h 4399344"/>
                  <a:gd name="connsiteX4" fmla="*/ 6844759 w 9350488"/>
                  <a:gd name="connsiteY4" fmla="*/ 4398581 h 4399344"/>
                  <a:gd name="connsiteX5" fmla="*/ 6831730 w 9350488"/>
                  <a:gd name="connsiteY5" fmla="*/ 4398964 h 4399344"/>
                  <a:gd name="connsiteX6" fmla="*/ 6805150 w 9350488"/>
                  <a:gd name="connsiteY6" fmla="*/ 4394589 h 4399344"/>
                  <a:gd name="connsiteX7" fmla="*/ 6788410 w 9350488"/>
                  <a:gd name="connsiteY7" fmla="*/ 4392901 h 4399344"/>
                  <a:gd name="connsiteX8" fmla="*/ 6781081 w 9350488"/>
                  <a:gd name="connsiteY8" fmla="*/ 4390626 h 4399344"/>
                  <a:gd name="connsiteX9" fmla="*/ 6771692 w 9350488"/>
                  <a:gd name="connsiteY9" fmla="*/ 4389080 h 4399344"/>
                  <a:gd name="connsiteX10" fmla="*/ 6748678 w 9350488"/>
                  <a:gd name="connsiteY10" fmla="*/ 4380567 h 4399344"/>
                  <a:gd name="connsiteX11" fmla="*/ 6728884 w 9350488"/>
                  <a:gd name="connsiteY11" fmla="*/ 4374423 h 4399344"/>
                  <a:gd name="connsiteX12" fmla="*/ 6722076 w 9350488"/>
                  <a:gd name="connsiteY12" fmla="*/ 4370728 h 4399344"/>
                  <a:gd name="connsiteX13" fmla="*/ 6714626 w 9350488"/>
                  <a:gd name="connsiteY13" fmla="*/ 4367972 h 4399344"/>
                  <a:gd name="connsiteX14" fmla="*/ 6695104 w 9350488"/>
                  <a:gd name="connsiteY14" fmla="*/ 4356088 h 4399344"/>
                  <a:gd name="connsiteX15" fmla="*/ 6675017 w 9350488"/>
                  <a:gd name="connsiteY15" fmla="*/ 4345185 h 4399344"/>
                  <a:gd name="connsiteX16" fmla="*/ 6668890 w 9350488"/>
                  <a:gd name="connsiteY16" fmla="*/ 4340130 h 4399344"/>
                  <a:gd name="connsiteX17" fmla="*/ 6662274 w 9350488"/>
                  <a:gd name="connsiteY17" fmla="*/ 4336102 h 4399344"/>
                  <a:gd name="connsiteX18" fmla="*/ 6647012 w 9350488"/>
                  <a:gd name="connsiteY18" fmla="*/ 4322079 h 4399344"/>
                  <a:gd name="connsiteX19" fmla="*/ 6628085 w 9350488"/>
                  <a:gd name="connsiteY19" fmla="*/ 4306462 h 4399344"/>
                  <a:gd name="connsiteX20" fmla="*/ 6622029 w 9350488"/>
                  <a:gd name="connsiteY20" fmla="*/ 4299122 h 4399344"/>
                  <a:gd name="connsiteX21" fmla="*/ 6616378 w 9350488"/>
                  <a:gd name="connsiteY21" fmla="*/ 4293931 h 4399344"/>
                  <a:gd name="connsiteX22" fmla="*/ 6606505 w 9350488"/>
                  <a:gd name="connsiteY22" fmla="*/ 4280307 h 4399344"/>
                  <a:gd name="connsiteX23" fmla="*/ 6589361 w 9350488"/>
                  <a:gd name="connsiteY23" fmla="*/ 4259529 h 4399344"/>
                  <a:gd name="connsiteX24" fmla="*/ 6583143 w 9350488"/>
                  <a:gd name="connsiteY24" fmla="*/ 4248073 h 4399344"/>
                  <a:gd name="connsiteX25" fmla="*/ 6578683 w 9350488"/>
                  <a:gd name="connsiteY25" fmla="*/ 4241920 h 4399344"/>
                  <a:gd name="connsiteX26" fmla="*/ 5577164 w 9350488"/>
                  <a:gd name="connsiteY26" fmla="*/ 2519482 h 4399344"/>
                  <a:gd name="connsiteX27" fmla="*/ 3584720 w 9350488"/>
                  <a:gd name="connsiteY27" fmla="*/ 2519482 h 4399344"/>
                  <a:gd name="connsiteX28" fmla="*/ 3577151 w 9350488"/>
                  <a:gd name="connsiteY28" fmla="*/ 2518719 h 4399344"/>
                  <a:gd name="connsiteX29" fmla="*/ 3564128 w 9350488"/>
                  <a:gd name="connsiteY29" fmla="*/ 2519102 h 4399344"/>
                  <a:gd name="connsiteX30" fmla="*/ 3537559 w 9350488"/>
                  <a:gd name="connsiteY30" fmla="*/ 2514728 h 4399344"/>
                  <a:gd name="connsiteX31" fmla="*/ 3520810 w 9350488"/>
                  <a:gd name="connsiteY31" fmla="*/ 2513039 h 4399344"/>
                  <a:gd name="connsiteX32" fmla="*/ 3513476 w 9350488"/>
                  <a:gd name="connsiteY32" fmla="*/ 2510763 h 4399344"/>
                  <a:gd name="connsiteX33" fmla="*/ 3504091 w 9350488"/>
                  <a:gd name="connsiteY33" fmla="*/ 2509217 h 4399344"/>
                  <a:gd name="connsiteX34" fmla="*/ 3481082 w 9350488"/>
                  <a:gd name="connsiteY34" fmla="*/ 2500707 h 4399344"/>
                  <a:gd name="connsiteX35" fmla="*/ 3461284 w 9350488"/>
                  <a:gd name="connsiteY35" fmla="*/ 2494561 h 4399344"/>
                  <a:gd name="connsiteX36" fmla="*/ 3454474 w 9350488"/>
                  <a:gd name="connsiteY36" fmla="*/ 2490865 h 4399344"/>
                  <a:gd name="connsiteX37" fmla="*/ 3447024 w 9350488"/>
                  <a:gd name="connsiteY37" fmla="*/ 2488109 h 4399344"/>
                  <a:gd name="connsiteX38" fmla="*/ 3427503 w 9350488"/>
                  <a:gd name="connsiteY38" fmla="*/ 2476226 h 4399344"/>
                  <a:gd name="connsiteX39" fmla="*/ 3407416 w 9350488"/>
                  <a:gd name="connsiteY39" fmla="*/ 2465323 h 4399344"/>
                  <a:gd name="connsiteX40" fmla="*/ 3401290 w 9350488"/>
                  <a:gd name="connsiteY40" fmla="*/ 2460268 h 4399344"/>
                  <a:gd name="connsiteX41" fmla="*/ 3394672 w 9350488"/>
                  <a:gd name="connsiteY41" fmla="*/ 2456239 h 4399344"/>
                  <a:gd name="connsiteX42" fmla="*/ 3379407 w 9350488"/>
                  <a:gd name="connsiteY42" fmla="*/ 2442213 h 4399344"/>
                  <a:gd name="connsiteX43" fmla="*/ 3360484 w 9350488"/>
                  <a:gd name="connsiteY43" fmla="*/ 2426600 h 4399344"/>
                  <a:gd name="connsiteX44" fmla="*/ 3354430 w 9350488"/>
                  <a:gd name="connsiteY44" fmla="*/ 2419263 h 4399344"/>
                  <a:gd name="connsiteX45" fmla="*/ 3348776 w 9350488"/>
                  <a:gd name="connsiteY45" fmla="*/ 2414068 h 4399344"/>
                  <a:gd name="connsiteX46" fmla="*/ 3338897 w 9350488"/>
                  <a:gd name="connsiteY46" fmla="*/ 2400437 h 4399344"/>
                  <a:gd name="connsiteX47" fmla="*/ 3321761 w 9350488"/>
                  <a:gd name="connsiteY47" fmla="*/ 2379667 h 4399344"/>
                  <a:gd name="connsiteX48" fmla="*/ 3315545 w 9350488"/>
                  <a:gd name="connsiteY48" fmla="*/ 2368216 h 4399344"/>
                  <a:gd name="connsiteX49" fmla="*/ 3311081 w 9350488"/>
                  <a:gd name="connsiteY49" fmla="*/ 2362057 h 4399344"/>
                  <a:gd name="connsiteX50" fmla="*/ 2309562 w 9350488"/>
                  <a:gd name="connsiteY50" fmla="*/ 639619 h 4399344"/>
                  <a:gd name="connsiteX51" fmla="*/ 317118 w 9350488"/>
                  <a:gd name="connsiteY51" fmla="*/ 639619 h 4399344"/>
                  <a:gd name="connsiteX52" fmla="*/ 1 w 9350488"/>
                  <a:gd name="connsiteY52" fmla="*/ 322501 h 4399344"/>
                  <a:gd name="connsiteX53" fmla="*/ 317119 w 9350488"/>
                  <a:gd name="connsiteY53" fmla="*/ 5383 h 4399344"/>
                  <a:gd name="connsiteX54" fmla="*/ 2436279 w 9350488"/>
                  <a:gd name="connsiteY54" fmla="*/ 5383 h 4399344"/>
                  <a:gd name="connsiteX55" fmla="*/ 2448735 w 9350488"/>
                  <a:gd name="connsiteY55" fmla="*/ 2523 h 4399344"/>
                  <a:gd name="connsiteX56" fmla="*/ 2627103 w 9350488"/>
                  <a:gd name="connsiteY56" fmla="*/ 31715 h 4399344"/>
                  <a:gd name="connsiteX57" fmla="*/ 2650943 w 9350488"/>
                  <a:gd name="connsiteY57" fmla="*/ 46228 h 4399344"/>
                  <a:gd name="connsiteX58" fmla="*/ 2675472 w 9350488"/>
                  <a:gd name="connsiteY58" fmla="*/ 59542 h 4399344"/>
                  <a:gd name="connsiteX59" fmla="*/ 2790366 w 9350488"/>
                  <a:gd name="connsiteY59" fmla="*/ 199065 h 4399344"/>
                  <a:gd name="connsiteX60" fmla="*/ 2794154 w 9350488"/>
                  <a:gd name="connsiteY60" fmla="*/ 211270 h 4399344"/>
                  <a:gd name="connsiteX61" fmla="*/ 3767495 w 9350488"/>
                  <a:gd name="connsiteY61" fmla="*/ 1885246 h 4399344"/>
                  <a:gd name="connsiteX62" fmla="*/ 5703881 w 9350488"/>
                  <a:gd name="connsiteY62" fmla="*/ 1885246 h 4399344"/>
                  <a:gd name="connsiteX63" fmla="*/ 5716337 w 9350488"/>
                  <a:gd name="connsiteY63" fmla="*/ 1882386 h 4399344"/>
                  <a:gd name="connsiteX64" fmla="*/ 5894704 w 9350488"/>
                  <a:gd name="connsiteY64" fmla="*/ 1911577 h 4399344"/>
                  <a:gd name="connsiteX65" fmla="*/ 5930433 w 9350488"/>
                  <a:gd name="connsiteY65" fmla="*/ 1933328 h 4399344"/>
                  <a:gd name="connsiteX66" fmla="*/ 5943074 w 9350488"/>
                  <a:gd name="connsiteY66" fmla="*/ 1939405 h 4399344"/>
                  <a:gd name="connsiteX67" fmla="*/ 6044613 w 9350488"/>
                  <a:gd name="connsiteY67" fmla="*/ 2051207 h 4399344"/>
                  <a:gd name="connsiteX68" fmla="*/ 6057322 w 9350488"/>
                  <a:gd name="connsiteY68" fmla="*/ 2083506 h 4399344"/>
                  <a:gd name="connsiteX69" fmla="*/ 7035096 w 9350488"/>
                  <a:gd name="connsiteY69" fmla="*/ 3765107 h 4399344"/>
                  <a:gd name="connsiteX70" fmla="*/ 9033370 w 9350488"/>
                  <a:gd name="connsiteY70" fmla="*/ 3765107 h 4399344"/>
                  <a:gd name="connsiteX71" fmla="*/ 9210674 w 9350488"/>
                  <a:gd name="connsiteY71" fmla="*/ 3819266 h 4399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9350488" h="4399344">
                    <a:moveTo>
                      <a:pt x="9210674" y="3819266"/>
                    </a:moveTo>
                    <a:cubicBezTo>
                      <a:pt x="9295028" y="3876255"/>
                      <a:pt x="9350488" y="3972763"/>
                      <a:pt x="9350488" y="4082226"/>
                    </a:cubicBezTo>
                    <a:cubicBezTo>
                      <a:pt x="9350488" y="4257365"/>
                      <a:pt x="9208509" y="4399344"/>
                      <a:pt x="9033370" y="4399344"/>
                    </a:cubicBezTo>
                    <a:lnTo>
                      <a:pt x="6852320" y="4399344"/>
                    </a:lnTo>
                    <a:lnTo>
                      <a:pt x="6844759" y="4398581"/>
                    </a:lnTo>
                    <a:lnTo>
                      <a:pt x="6831730" y="4398964"/>
                    </a:lnTo>
                    <a:lnTo>
                      <a:pt x="6805150" y="4394589"/>
                    </a:lnTo>
                    <a:lnTo>
                      <a:pt x="6788410" y="4392901"/>
                    </a:lnTo>
                    <a:lnTo>
                      <a:pt x="6781081" y="4390626"/>
                    </a:lnTo>
                    <a:lnTo>
                      <a:pt x="6771692" y="4389080"/>
                    </a:lnTo>
                    <a:lnTo>
                      <a:pt x="6748678" y="4380567"/>
                    </a:lnTo>
                    <a:lnTo>
                      <a:pt x="6728884" y="4374423"/>
                    </a:lnTo>
                    <a:lnTo>
                      <a:pt x="6722076" y="4370728"/>
                    </a:lnTo>
                    <a:lnTo>
                      <a:pt x="6714626" y="4367972"/>
                    </a:lnTo>
                    <a:lnTo>
                      <a:pt x="6695104" y="4356088"/>
                    </a:lnTo>
                    <a:lnTo>
                      <a:pt x="6675017" y="4345185"/>
                    </a:lnTo>
                    <a:lnTo>
                      <a:pt x="6668890" y="4340130"/>
                    </a:lnTo>
                    <a:lnTo>
                      <a:pt x="6662274" y="4336102"/>
                    </a:lnTo>
                    <a:lnTo>
                      <a:pt x="6647012" y="4322079"/>
                    </a:lnTo>
                    <a:lnTo>
                      <a:pt x="6628085" y="4306462"/>
                    </a:lnTo>
                    <a:lnTo>
                      <a:pt x="6622029" y="4299122"/>
                    </a:lnTo>
                    <a:lnTo>
                      <a:pt x="6616378" y="4293931"/>
                    </a:lnTo>
                    <a:lnTo>
                      <a:pt x="6606505" y="4280307"/>
                    </a:lnTo>
                    <a:lnTo>
                      <a:pt x="6589361" y="4259529"/>
                    </a:lnTo>
                    <a:lnTo>
                      <a:pt x="6583143" y="4248073"/>
                    </a:lnTo>
                    <a:lnTo>
                      <a:pt x="6578683" y="4241920"/>
                    </a:lnTo>
                    <a:lnTo>
                      <a:pt x="5577164" y="2519482"/>
                    </a:lnTo>
                    <a:lnTo>
                      <a:pt x="3584720" y="2519482"/>
                    </a:lnTo>
                    <a:lnTo>
                      <a:pt x="3577151" y="2518719"/>
                    </a:lnTo>
                    <a:lnTo>
                      <a:pt x="3564128" y="2519102"/>
                    </a:lnTo>
                    <a:lnTo>
                      <a:pt x="3537559" y="2514728"/>
                    </a:lnTo>
                    <a:lnTo>
                      <a:pt x="3520810" y="2513039"/>
                    </a:lnTo>
                    <a:lnTo>
                      <a:pt x="3513476" y="2510763"/>
                    </a:lnTo>
                    <a:lnTo>
                      <a:pt x="3504091" y="2509217"/>
                    </a:lnTo>
                    <a:lnTo>
                      <a:pt x="3481082" y="2500707"/>
                    </a:lnTo>
                    <a:lnTo>
                      <a:pt x="3461284" y="2494561"/>
                    </a:lnTo>
                    <a:lnTo>
                      <a:pt x="3454474" y="2490865"/>
                    </a:lnTo>
                    <a:lnTo>
                      <a:pt x="3447024" y="2488109"/>
                    </a:lnTo>
                    <a:lnTo>
                      <a:pt x="3427503" y="2476226"/>
                    </a:lnTo>
                    <a:lnTo>
                      <a:pt x="3407416" y="2465323"/>
                    </a:lnTo>
                    <a:lnTo>
                      <a:pt x="3401290" y="2460268"/>
                    </a:lnTo>
                    <a:lnTo>
                      <a:pt x="3394672" y="2456239"/>
                    </a:lnTo>
                    <a:lnTo>
                      <a:pt x="3379407" y="2442213"/>
                    </a:lnTo>
                    <a:lnTo>
                      <a:pt x="3360484" y="2426600"/>
                    </a:lnTo>
                    <a:lnTo>
                      <a:pt x="3354430" y="2419263"/>
                    </a:lnTo>
                    <a:lnTo>
                      <a:pt x="3348776" y="2414068"/>
                    </a:lnTo>
                    <a:lnTo>
                      <a:pt x="3338897" y="2400437"/>
                    </a:lnTo>
                    <a:lnTo>
                      <a:pt x="3321761" y="2379667"/>
                    </a:lnTo>
                    <a:lnTo>
                      <a:pt x="3315545" y="2368216"/>
                    </a:lnTo>
                    <a:lnTo>
                      <a:pt x="3311081" y="2362057"/>
                    </a:lnTo>
                    <a:lnTo>
                      <a:pt x="2309562" y="639619"/>
                    </a:lnTo>
                    <a:lnTo>
                      <a:pt x="317118" y="639619"/>
                    </a:lnTo>
                    <a:cubicBezTo>
                      <a:pt x="141979" y="639619"/>
                      <a:pt x="0" y="497640"/>
                      <a:pt x="1" y="322501"/>
                    </a:cubicBezTo>
                    <a:cubicBezTo>
                      <a:pt x="0" y="147362"/>
                      <a:pt x="141979" y="5383"/>
                      <a:pt x="317119" y="5383"/>
                    </a:cubicBezTo>
                    <a:lnTo>
                      <a:pt x="2436279" y="5383"/>
                    </a:lnTo>
                    <a:lnTo>
                      <a:pt x="2448735" y="2523"/>
                    </a:lnTo>
                    <a:cubicBezTo>
                      <a:pt x="2510031" y="-5274"/>
                      <a:pt x="2572102" y="5149"/>
                      <a:pt x="2627103" y="31715"/>
                    </a:cubicBezTo>
                    <a:lnTo>
                      <a:pt x="2650943" y="46228"/>
                    </a:lnTo>
                    <a:lnTo>
                      <a:pt x="2675472" y="59542"/>
                    </a:lnTo>
                    <a:cubicBezTo>
                      <a:pt x="2726084" y="93735"/>
                      <a:pt x="2766295" y="142156"/>
                      <a:pt x="2790366" y="199065"/>
                    </a:cubicBezTo>
                    <a:lnTo>
                      <a:pt x="2794154" y="211270"/>
                    </a:lnTo>
                    <a:lnTo>
                      <a:pt x="3767495" y="1885246"/>
                    </a:lnTo>
                    <a:lnTo>
                      <a:pt x="5703881" y="1885246"/>
                    </a:lnTo>
                    <a:lnTo>
                      <a:pt x="5716337" y="1882386"/>
                    </a:lnTo>
                    <a:cubicBezTo>
                      <a:pt x="5777633" y="1874589"/>
                      <a:pt x="5839704" y="1885011"/>
                      <a:pt x="5894704" y="1911577"/>
                    </a:cubicBezTo>
                    <a:lnTo>
                      <a:pt x="5930433" y="1933328"/>
                    </a:lnTo>
                    <a:lnTo>
                      <a:pt x="5943074" y="1939405"/>
                    </a:lnTo>
                    <a:cubicBezTo>
                      <a:pt x="5985251" y="1967899"/>
                      <a:pt x="6020204" y="2006273"/>
                      <a:pt x="6044613" y="2051207"/>
                    </a:cubicBezTo>
                    <a:lnTo>
                      <a:pt x="6057322" y="2083506"/>
                    </a:lnTo>
                    <a:lnTo>
                      <a:pt x="7035096" y="3765107"/>
                    </a:lnTo>
                    <a:lnTo>
                      <a:pt x="9033370" y="3765107"/>
                    </a:lnTo>
                    <a:cubicBezTo>
                      <a:pt x="9099047" y="3765107"/>
                      <a:pt x="9160061" y="3785073"/>
                      <a:pt x="9210674" y="38192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GB" sz="94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Rounded Rectangle 4"/>
              <p:cNvSpPr/>
              <p:nvPr/>
            </p:nvSpPr>
            <p:spPr>
              <a:xfrm>
                <a:off x="128174" y="4098264"/>
                <a:ext cx="2377802" cy="634236"/>
              </a:xfrm>
              <a:prstGeom prst="roundRect">
                <a:avLst>
                  <a:gd name="adj" fmla="val 50000"/>
                </a:avLst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GB" sz="94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Rounded Rectangle 17"/>
              <p:cNvSpPr/>
              <p:nvPr/>
            </p:nvSpPr>
            <p:spPr>
              <a:xfrm>
                <a:off x="1764195" y="2882745"/>
                <a:ext cx="3041310" cy="634236"/>
              </a:xfrm>
              <a:prstGeom prst="roundRect">
                <a:avLst>
                  <a:gd name="adj" fmla="val 50000"/>
                </a:avLst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GB" sz="94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Rounded Rectangle 18"/>
              <p:cNvSpPr/>
              <p:nvPr/>
            </p:nvSpPr>
            <p:spPr>
              <a:xfrm>
                <a:off x="4334417" y="4098264"/>
                <a:ext cx="1711878" cy="634236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GB" sz="94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Rounded Rectangle 19"/>
              <p:cNvSpPr/>
              <p:nvPr/>
            </p:nvSpPr>
            <p:spPr>
              <a:xfrm>
                <a:off x="5636150" y="2881011"/>
                <a:ext cx="2863351" cy="686307"/>
              </a:xfrm>
              <a:prstGeom prst="roundRect">
                <a:avLst>
                  <a:gd name="adj" fmla="val 50000"/>
                </a:avLst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GB" sz="94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Rounded Rectangle 20"/>
              <p:cNvSpPr/>
              <p:nvPr/>
            </p:nvSpPr>
            <p:spPr>
              <a:xfrm>
                <a:off x="9100398" y="2907047"/>
                <a:ext cx="3149482" cy="634236"/>
              </a:xfrm>
              <a:prstGeom prst="roundRect">
                <a:avLst>
                  <a:gd name="adj" fmla="val 50000"/>
                </a:avLst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GB" sz="94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Rounded Rectangle 22"/>
              <p:cNvSpPr/>
              <p:nvPr/>
            </p:nvSpPr>
            <p:spPr>
              <a:xfrm>
                <a:off x="7766854" y="4047650"/>
                <a:ext cx="2399951" cy="634236"/>
              </a:xfrm>
              <a:prstGeom prst="roundRect">
                <a:avLst>
                  <a:gd name="adj" fmla="val 50000"/>
                </a:avLst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GB" sz="949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0" name="TextBox 43"/>
            <p:cNvSpPr txBox="1"/>
            <p:nvPr/>
          </p:nvSpPr>
          <p:spPr>
            <a:xfrm>
              <a:off x="2038783" y="3184277"/>
              <a:ext cx="285206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營造業者無法找到足夠的工人</a:t>
              </a:r>
              <a:endParaRPr lang="en-GB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TextBox 47"/>
            <p:cNvSpPr txBox="1"/>
            <p:nvPr/>
          </p:nvSpPr>
          <p:spPr>
            <a:xfrm>
              <a:off x="5991601" y="3129006"/>
              <a:ext cx="285206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lnSpc>
                  <a:spcPts val="3000"/>
                </a:lnSpc>
                <a:spcAft>
                  <a:spcPts val="0"/>
                </a:spcAft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營造業面臨合約逾期罰款壓力</a:t>
              </a:r>
              <a:endPara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TextBox 49"/>
            <p:cNvSpPr txBox="1"/>
            <p:nvPr/>
          </p:nvSpPr>
          <p:spPr>
            <a:xfrm>
              <a:off x="4780270" y="4476854"/>
              <a:ext cx="1415772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工程進度落後</a:t>
              </a:r>
              <a:endParaRPr lang="en-GB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TextBox 51"/>
            <p:cNvSpPr txBox="1"/>
            <p:nvPr/>
          </p:nvSpPr>
          <p:spPr>
            <a:xfrm>
              <a:off x="8236022" y="4422695"/>
              <a:ext cx="244169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營造廠因人力不足不接案</a:t>
              </a:r>
              <a:endParaRPr lang="en-GB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TextBox 49"/>
            <p:cNvSpPr txBox="1"/>
            <p:nvPr/>
          </p:nvSpPr>
          <p:spPr>
            <a:xfrm>
              <a:off x="201742" y="4422695"/>
              <a:ext cx="2441695" cy="360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基層營造工人的流動率高</a:t>
              </a:r>
              <a:endParaRPr lang="en-GB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TextBox 43"/>
            <p:cNvSpPr txBox="1"/>
            <p:nvPr/>
          </p:nvSpPr>
          <p:spPr>
            <a:xfrm>
              <a:off x="9687300" y="3211142"/>
              <a:ext cx="3142207" cy="360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導致建案無法推出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公共工程流標</a:t>
              </a:r>
              <a:endParaRPr lang="en-GB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-2" y="-1041"/>
            <a:ext cx="12858752" cy="433677"/>
            <a:chOff x="-2" y="-1041"/>
            <a:chExt cx="12858752" cy="433677"/>
          </a:xfrm>
        </p:grpSpPr>
        <p:grpSp>
          <p:nvGrpSpPr>
            <p:cNvPr id="42" name="群組 41"/>
            <p:cNvGrpSpPr/>
            <p:nvPr/>
          </p:nvGrpSpPr>
          <p:grpSpPr>
            <a:xfrm>
              <a:off x="-2" y="-1041"/>
              <a:ext cx="10899589" cy="433677"/>
              <a:chOff x="-2" y="-1041"/>
              <a:chExt cx="10899589" cy="433677"/>
            </a:xfrm>
          </p:grpSpPr>
          <p:grpSp>
            <p:nvGrpSpPr>
              <p:cNvPr id="44" name="群組 43"/>
              <p:cNvGrpSpPr/>
              <p:nvPr/>
            </p:nvGrpSpPr>
            <p:grpSpPr>
              <a:xfrm>
                <a:off x="-2" y="-1041"/>
                <a:ext cx="8940428" cy="433677"/>
                <a:chOff x="-2" y="-666"/>
                <a:chExt cx="6357638" cy="277566"/>
              </a:xfrm>
            </p:grpSpPr>
            <p:sp>
              <p:nvSpPr>
                <p:cNvPr id="46" name="Google Shape;110;p17"/>
                <p:cNvSpPr txBox="1">
                  <a:spLocks/>
                </p:cNvSpPr>
                <p:nvPr/>
              </p:nvSpPr>
              <p:spPr>
                <a:xfrm>
                  <a:off x="-2" y="0"/>
                  <a:ext cx="1716112" cy="276900"/>
                </a:xfrm>
                <a:prstGeom prst="rect">
                  <a:avLst/>
                </a:prstGeom>
                <a:solidFill>
                  <a:srgbClr val="5B9BD5">
                    <a:alpha val="42000"/>
                  </a:srgbClr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666666"/>
                      </a:solidFill>
                    </a:rPr>
                    <a:t>Ch1</a:t>
                  </a:r>
                  <a:r>
                    <a:rPr lang="zh-TW" altLang="en-US" sz="1175" b="1" dirty="0" smtClean="0">
                      <a:solidFill>
                        <a:srgbClr val="666666"/>
                      </a:solidFill>
                    </a:rPr>
                    <a:t>  背景</a:t>
                  </a:r>
                  <a:endParaRPr lang="zh-TW" altLang="en-US" sz="1175" b="1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48" name="Google Shape;111;p17"/>
                <p:cNvSpPr txBox="1">
                  <a:spLocks/>
                </p:cNvSpPr>
                <p:nvPr/>
              </p:nvSpPr>
              <p:spPr>
                <a:xfrm>
                  <a:off x="1705042" y="-665"/>
                  <a:ext cx="1561933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CCCCCC"/>
                      </a:solidFill>
                    </a:rPr>
                    <a:t>Ch2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  目的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  <p:sp>
              <p:nvSpPr>
                <p:cNvPr id="49" name="Google Shape;112;p17"/>
                <p:cNvSpPr txBox="1">
                  <a:spLocks/>
                </p:cNvSpPr>
                <p:nvPr/>
              </p:nvSpPr>
              <p:spPr>
                <a:xfrm>
                  <a:off x="3266975" y="-665"/>
                  <a:ext cx="1539796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CCCCCC"/>
                      </a:solidFill>
                    </a:rPr>
                    <a:t>Ch3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  應用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情境</a:t>
                  </a:r>
                </a:p>
              </p:txBody>
            </p:sp>
            <p:sp>
              <p:nvSpPr>
                <p:cNvPr id="50" name="Google Shape;113;p17"/>
                <p:cNvSpPr txBox="1">
                  <a:spLocks/>
                </p:cNvSpPr>
                <p:nvPr/>
              </p:nvSpPr>
              <p:spPr>
                <a:xfrm>
                  <a:off x="4806772" y="-666"/>
                  <a:ext cx="1550864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CCCCCC"/>
                      </a:solidFill>
                    </a:rPr>
                    <a:t>Ch4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  未來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發展</a:t>
                  </a:r>
                </a:p>
              </p:txBody>
            </p:sp>
          </p:grpSp>
          <p:sp>
            <p:nvSpPr>
              <p:cNvPr id="45" name="Google Shape;113;p17"/>
              <p:cNvSpPr txBox="1">
                <a:spLocks/>
              </p:cNvSpPr>
              <p:nvPr/>
            </p:nvSpPr>
            <p:spPr>
              <a:xfrm>
                <a:off x="8940424" y="-1040"/>
                <a:ext cx="1959163" cy="432636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75"/>
                  <a:buNone/>
                </a:pPr>
                <a:r>
                  <a:rPr lang="en-US" altLang="zh-TW" sz="1175" b="1" dirty="0" smtClean="0">
                    <a:solidFill>
                      <a:srgbClr val="CCCCCC"/>
                    </a:solidFill>
                  </a:rPr>
                  <a:t>Ch5</a:t>
                </a:r>
                <a:r>
                  <a:rPr lang="zh-TW" altLang="en-US" sz="1175" b="1" dirty="0" smtClean="0">
                    <a:solidFill>
                      <a:srgbClr val="CCCCCC"/>
                    </a:solidFill>
                  </a:rPr>
                  <a:t>  </a:t>
                </a:r>
                <a:r>
                  <a:rPr lang="zh-TW" altLang="en-US" sz="1175" b="1" dirty="0">
                    <a:solidFill>
                      <a:srgbClr val="CCCCCC"/>
                    </a:solidFill>
                  </a:rPr>
                  <a:t>追加訓練</a:t>
                </a:r>
              </a:p>
            </p:txBody>
          </p:sp>
        </p:grpSp>
        <p:sp>
          <p:nvSpPr>
            <p:cNvPr id="43" name="Google Shape;113;p17"/>
            <p:cNvSpPr txBox="1">
              <a:spLocks/>
            </p:cNvSpPr>
            <p:nvPr/>
          </p:nvSpPr>
          <p:spPr>
            <a:xfrm>
              <a:off x="10899587" y="0"/>
              <a:ext cx="1959163" cy="432636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75"/>
                <a:buNone/>
              </a:pPr>
              <a:r>
                <a:rPr lang="en-US" altLang="zh-TW" sz="1175" b="1" dirty="0" smtClean="0">
                  <a:solidFill>
                    <a:srgbClr val="CCCCCC"/>
                  </a:solidFill>
                </a:rPr>
                <a:t>Ch6</a:t>
              </a:r>
              <a:r>
                <a:rPr lang="zh-TW" altLang="en-US" sz="1175" b="1" dirty="0" smtClean="0">
                  <a:solidFill>
                    <a:srgbClr val="CCCCCC"/>
                  </a:solidFill>
                </a:rPr>
                <a:t>  成果結語</a:t>
              </a:r>
              <a:endParaRPr lang="zh-TW" altLang="en-US" sz="1175" b="1" dirty="0">
                <a:solidFill>
                  <a:srgbClr val="CCCC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59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5607854" y="3456795"/>
            <a:ext cx="172354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zh-TW" altLang="en-US" sz="6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目的</a:t>
            </a:r>
            <a:endParaRPr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4883300" y="2520770"/>
            <a:ext cx="2448106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zh-TW" altLang="en-US" sz="2002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主要問題 </a:t>
            </a:r>
            <a:r>
              <a:rPr lang="en-US" altLang="zh-TW" sz="2002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</a:t>
            </a:r>
            <a:r>
              <a:rPr lang="zh-TW" altLang="en-US" sz="2002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解決方法</a:t>
            </a:r>
            <a:endParaRPr lang="zh-TW" altLang="en-US" sz="2002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1827159" y="2957694"/>
            <a:ext cx="5504246" cy="1675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7422659" y="2022038"/>
            <a:ext cx="3021981" cy="315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9898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</a:t>
            </a:r>
            <a:r>
              <a:rPr lang="en-US" altLang="zh-TW" sz="19898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zh-CN" altLang="en-US" sz="19898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74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857250" y="657870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TW" altLang="en-US" sz="4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目的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內容版面配置區 2"/>
          <p:cNvSpPr txBox="1">
            <a:spLocks/>
          </p:cNvSpPr>
          <p:nvPr/>
        </p:nvSpPr>
        <p:spPr>
          <a:xfrm>
            <a:off x="857250" y="2176165"/>
            <a:ext cx="12001500" cy="410445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主要問題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fontAlgn="auto">
              <a:lnSpc>
                <a:spcPts val="3000"/>
              </a:lnSpc>
              <a:spcAft>
                <a:spcPts val="0"/>
              </a:spcAft>
              <a:buNone/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           1.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解決台灣營造業勞工嚴重不足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fontAlgn="auto">
              <a:lnSpc>
                <a:spcPts val="3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2.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解決許多粗工（例如：釘模板、切割模板、綁鋼筋等等）勞工不願意做的問題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解決方式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fontAlgn="auto">
              <a:lnSpc>
                <a:spcPts val="3000"/>
              </a:lnSpc>
              <a:spcAft>
                <a:spcPts val="0"/>
              </a:spcAft>
              <a:buNone/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	 1.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使用機械手臂來代替人力，透過對機械手臂的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其運作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腳本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取代大量人力工作。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fontAlgn="auto">
              <a:lnSpc>
                <a:spcPts val="3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2.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且利用機械手臂可以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抬起較重物件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的優勢來解決粗工無人力的情況。</a:t>
            </a:r>
          </a:p>
          <a:p>
            <a:pPr marL="0" indent="0" fontAlgn="auto">
              <a:lnSpc>
                <a:spcPts val="3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-1" y="-1041"/>
            <a:ext cx="12858751" cy="433677"/>
            <a:chOff x="-1" y="-1041"/>
            <a:chExt cx="12858751" cy="433677"/>
          </a:xfrm>
        </p:grpSpPr>
        <p:grpSp>
          <p:nvGrpSpPr>
            <p:cNvPr id="24" name="群組 23"/>
            <p:cNvGrpSpPr/>
            <p:nvPr/>
          </p:nvGrpSpPr>
          <p:grpSpPr>
            <a:xfrm>
              <a:off x="-1" y="-1041"/>
              <a:ext cx="10899588" cy="433677"/>
              <a:chOff x="-1" y="-1041"/>
              <a:chExt cx="10899588" cy="433677"/>
            </a:xfrm>
          </p:grpSpPr>
          <p:grpSp>
            <p:nvGrpSpPr>
              <p:cNvPr id="26" name="群組 25"/>
              <p:cNvGrpSpPr/>
              <p:nvPr/>
            </p:nvGrpSpPr>
            <p:grpSpPr>
              <a:xfrm>
                <a:off x="-1" y="-1041"/>
                <a:ext cx="8940427" cy="433677"/>
                <a:chOff x="-1" y="-666"/>
                <a:chExt cx="6357637" cy="277566"/>
              </a:xfrm>
            </p:grpSpPr>
            <p:sp>
              <p:nvSpPr>
                <p:cNvPr id="28" name="Google Shape;110;p17"/>
                <p:cNvSpPr txBox="1">
                  <a:spLocks/>
                </p:cNvSpPr>
                <p:nvPr/>
              </p:nvSpPr>
              <p:spPr>
                <a:xfrm>
                  <a:off x="1550862" y="0"/>
                  <a:ext cx="1716112" cy="276900"/>
                </a:xfrm>
                <a:prstGeom prst="rect">
                  <a:avLst/>
                </a:prstGeom>
                <a:solidFill>
                  <a:srgbClr val="5B9BD5">
                    <a:alpha val="42000"/>
                  </a:srgbClr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666666"/>
                      </a:solidFill>
                    </a:rPr>
                    <a:t>Ch2  </a:t>
                  </a:r>
                  <a:r>
                    <a:rPr lang="zh-TW" altLang="en-US" sz="1175" b="1" dirty="0">
                      <a:solidFill>
                        <a:srgbClr val="666666"/>
                      </a:solidFill>
                    </a:rPr>
                    <a:t>目的</a:t>
                  </a: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29" name="Google Shape;111;p17"/>
                <p:cNvSpPr txBox="1">
                  <a:spLocks/>
                </p:cNvSpPr>
                <p:nvPr/>
              </p:nvSpPr>
              <p:spPr>
                <a:xfrm>
                  <a:off x="-1" y="-665"/>
                  <a:ext cx="1561933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Ch1  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背景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  <p:sp>
              <p:nvSpPr>
                <p:cNvPr id="30" name="Google Shape;112;p17"/>
                <p:cNvSpPr txBox="1">
                  <a:spLocks/>
                </p:cNvSpPr>
                <p:nvPr/>
              </p:nvSpPr>
              <p:spPr>
                <a:xfrm>
                  <a:off x="3266975" y="-665"/>
                  <a:ext cx="1539796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CCCCCC"/>
                      </a:solidFill>
                    </a:rPr>
                    <a:t>Ch3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  應用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情境</a:t>
                  </a:r>
                </a:p>
              </p:txBody>
            </p:sp>
            <p:sp>
              <p:nvSpPr>
                <p:cNvPr id="31" name="Google Shape;113;p17"/>
                <p:cNvSpPr txBox="1">
                  <a:spLocks/>
                </p:cNvSpPr>
                <p:nvPr/>
              </p:nvSpPr>
              <p:spPr>
                <a:xfrm>
                  <a:off x="4806772" y="-666"/>
                  <a:ext cx="1550864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CCCCCC"/>
                      </a:solidFill>
                    </a:rPr>
                    <a:t>Ch4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  未來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發展</a:t>
                  </a:r>
                </a:p>
              </p:txBody>
            </p:sp>
          </p:grpSp>
          <p:sp>
            <p:nvSpPr>
              <p:cNvPr id="27" name="Google Shape;113;p17"/>
              <p:cNvSpPr txBox="1">
                <a:spLocks/>
              </p:cNvSpPr>
              <p:nvPr/>
            </p:nvSpPr>
            <p:spPr>
              <a:xfrm>
                <a:off x="8940424" y="-1040"/>
                <a:ext cx="1959163" cy="432636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75"/>
                  <a:buNone/>
                </a:pPr>
                <a:r>
                  <a:rPr lang="en-US" altLang="zh-TW" sz="1175" b="1" dirty="0" smtClean="0">
                    <a:solidFill>
                      <a:srgbClr val="CCCCCC"/>
                    </a:solidFill>
                  </a:rPr>
                  <a:t>Ch5</a:t>
                </a:r>
                <a:r>
                  <a:rPr lang="zh-TW" altLang="en-US" sz="1175" b="1" dirty="0" smtClean="0">
                    <a:solidFill>
                      <a:srgbClr val="CCCCCC"/>
                    </a:solidFill>
                  </a:rPr>
                  <a:t>  </a:t>
                </a:r>
                <a:r>
                  <a:rPr lang="zh-TW" altLang="en-US" sz="1175" b="1" dirty="0">
                    <a:solidFill>
                      <a:srgbClr val="CCCCCC"/>
                    </a:solidFill>
                  </a:rPr>
                  <a:t>追加訓練</a:t>
                </a:r>
              </a:p>
            </p:txBody>
          </p:sp>
        </p:grpSp>
        <p:sp>
          <p:nvSpPr>
            <p:cNvPr id="25" name="Google Shape;113;p17"/>
            <p:cNvSpPr txBox="1">
              <a:spLocks/>
            </p:cNvSpPr>
            <p:nvPr/>
          </p:nvSpPr>
          <p:spPr>
            <a:xfrm>
              <a:off x="10899587" y="0"/>
              <a:ext cx="1959163" cy="432636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75"/>
                <a:buNone/>
              </a:pPr>
              <a:r>
                <a:rPr lang="en-US" altLang="zh-TW" sz="1175" b="1" dirty="0" smtClean="0">
                  <a:solidFill>
                    <a:srgbClr val="CCCCCC"/>
                  </a:solidFill>
                </a:rPr>
                <a:t>Ch6</a:t>
              </a:r>
              <a:r>
                <a:rPr lang="zh-TW" altLang="en-US" sz="1175" b="1" dirty="0" smtClean="0">
                  <a:solidFill>
                    <a:srgbClr val="CCCCCC"/>
                  </a:solidFill>
                </a:rPr>
                <a:t>  成果結語</a:t>
              </a:r>
              <a:endParaRPr lang="zh-TW" altLang="en-US" sz="1175" b="1" dirty="0">
                <a:solidFill>
                  <a:srgbClr val="CCCC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041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3"/>
          <p:cNvSpPr>
            <a:spLocks noChangeArrowheads="1"/>
          </p:cNvSpPr>
          <p:nvPr/>
        </p:nvSpPr>
        <p:spPr bwMode="auto">
          <a:xfrm>
            <a:off x="4068971" y="3456795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zh-TW" altLang="en-US" sz="6000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應用情境</a:t>
            </a:r>
            <a:endParaRPr lang="zh-CN" altLang="en-US" sz="6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4" name="矩形 10"/>
          <p:cNvSpPr>
            <a:spLocks noChangeArrowheads="1"/>
          </p:cNvSpPr>
          <p:nvPr/>
        </p:nvSpPr>
        <p:spPr bwMode="auto">
          <a:xfrm>
            <a:off x="3947146" y="2520770"/>
            <a:ext cx="3384260" cy="40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zh-TW" altLang="en-US" sz="2002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情境一 </a:t>
            </a:r>
            <a:r>
              <a:rPr lang="en-US" altLang="zh-TW" sz="2002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TW" altLang="en-US" sz="2002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語音 </a:t>
            </a:r>
            <a:r>
              <a:rPr lang="en-US" altLang="zh-TW" sz="2002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 </a:t>
            </a:r>
            <a:r>
              <a:rPr lang="zh-TW" altLang="en-US" sz="2002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情境二 </a:t>
            </a:r>
            <a:r>
              <a:rPr lang="en-US" altLang="zh-TW" sz="2002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</a:t>
            </a:r>
            <a:r>
              <a:rPr lang="zh-TW" altLang="en-US" sz="2002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手勢</a:t>
            </a:r>
          </a:p>
        </p:txBody>
      </p:sp>
      <p:sp>
        <p:nvSpPr>
          <p:cNvPr id="5125" name="直接连接符 11"/>
          <p:cNvSpPr>
            <a:spLocks noChangeShapeType="1"/>
          </p:cNvSpPr>
          <p:nvPr/>
        </p:nvSpPr>
        <p:spPr bwMode="auto">
          <a:xfrm>
            <a:off x="1827159" y="2957694"/>
            <a:ext cx="5504246" cy="1675"/>
          </a:xfrm>
          <a:prstGeom prst="line">
            <a:avLst/>
          </a:prstGeom>
          <a:noFill/>
          <a:ln w="635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2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7422659" y="2022038"/>
            <a:ext cx="3021981" cy="315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9898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</a:t>
            </a:r>
            <a:r>
              <a:rPr lang="en-US" altLang="zh-TW" sz="19898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endParaRPr lang="zh-CN" altLang="en-US" sz="19898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92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857250" y="1888133"/>
            <a:ext cx="11936506" cy="43151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情境一、材料批發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工廠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  </a:t>
            </a:r>
          </a:p>
          <a:p>
            <a:pPr lvl="1"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機械手臂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搬貨系統 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---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語音辨識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fontAlgn="auto">
              <a:lnSpc>
                <a:spcPts val="3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由於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工廠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搬運過程中手需要做其他作業，手部行動較不便，因此這種情況可以用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語音指示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fontAlgn="auto">
              <a:lnSpc>
                <a:spcPts val="3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械手臂搬運建材，做兩點間 的來回搬運。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fontAlgn="auto">
              <a:lnSpc>
                <a:spcPts val="3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情境二、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工地現場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fontAlgn="auto">
              <a:lnSpc>
                <a:spcPts val="3000"/>
              </a:lnSpc>
              <a:spcAft>
                <a:spcPts val="0"/>
              </a:spcAft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機械手臂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建構系統 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---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手勢辨識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fontAlgn="auto">
              <a:lnSpc>
                <a:spcPts val="3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相對吵雜的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工地現場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環境由於無法良好的收音，因此這種情況可以用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手勢辨識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執行寫好的腳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      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本，例如堆疊磚塊的路徑。</a:t>
            </a:r>
          </a:p>
          <a:p>
            <a:pPr fontAlgn="auto">
              <a:lnSpc>
                <a:spcPts val="3000"/>
              </a:lnSpc>
              <a:spcAft>
                <a:spcPts val="0"/>
              </a:spcAft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857250" y="657869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TW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應用情境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-1" y="-1041"/>
            <a:ext cx="12858751" cy="433677"/>
            <a:chOff x="-1" y="-1041"/>
            <a:chExt cx="12858751" cy="433677"/>
          </a:xfrm>
        </p:grpSpPr>
        <p:grpSp>
          <p:nvGrpSpPr>
            <p:cNvPr id="20" name="群組 19"/>
            <p:cNvGrpSpPr/>
            <p:nvPr/>
          </p:nvGrpSpPr>
          <p:grpSpPr>
            <a:xfrm>
              <a:off x="-1" y="-1041"/>
              <a:ext cx="10899588" cy="433677"/>
              <a:chOff x="-1" y="-1041"/>
              <a:chExt cx="10899588" cy="433677"/>
            </a:xfrm>
          </p:grpSpPr>
          <p:grpSp>
            <p:nvGrpSpPr>
              <p:cNvPr id="22" name="群組 21"/>
              <p:cNvGrpSpPr/>
              <p:nvPr/>
            </p:nvGrpSpPr>
            <p:grpSpPr>
              <a:xfrm>
                <a:off x="-1" y="-1041"/>
                <a:ext cx="8940427" cy="433677"/>
                <a:chOff x="-1" y="-666"/>
                <a:chExt cx="6357637" cy="277566"/>
              </a:xfrm>
            </p:grpSpPr>
            <p:sp>
              <p:nvSpPr>
                <p:cNvPr id="24" name="Google Shape;110;p17"/>
                <p:cNvSpPr txBox="1">
                  <a:spLocks/>
                </p:cNvSpPr>
                <p:nvPr/>
              </p:nvSpPr>
              <p:spPr>
                <a:xfrm>
                  <a:off x="3102880" y="0"/>
                  <a:ext cx="1716112" cy="276900"/>
                </a:xfrm>
                <a:prstGeom prst="rect">
                  <a:avLst/>
                </a:prstGeom>
                <a:solidFill>
                  <a:srgbClr val="5B9BD5">
                    <a:alpha val="42000"/>
                  </a:srgbClr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666666"/>
                      </a:solidFill>
                    </a:rPr>
                    <a:t>Ch3  </a:t>
                  </a:r>
                  <a:r>
                    <a:rPr lang="zh-TW" altLang="en-US" sz="1175" b="1" dirty="0">
                      <a:solidFill>
                        <a:srgbClr val="666666"/>
                      </a:solidFill>
                    </a:rPr>
                    <a:t>應用情境</a:t>
                  </a: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endParaRPr lang="zh-TW" altLang="en-US" sz="1175" b="1" dirty="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25" name="Google Shape;111;p17"/>
                <p:cNvSpPr txBox="1">
                  <a:spLocks/>
                </p:cNvSpPr>
                <p:nvPr/>
              </p:nvSpPr>
              <p:spPr>
                <a:xfrm>
                  <a:off x="-1" y="-665"/>
                  <a:ext cx="1561933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Ch1  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背景</a:t>
                  </a:r>
                  <a:endParaRPr lang="zh-TW" altLang="en-US" sz="1175" b="1" dirty="0">
                    <a:solidFill>
                      <a:srgbClr val="CCCCCC"/>
                    </a:solidFill>
                  </a:endParaRPr>
                </a:p>
              </p:txBody>
            </p:sp>
            <p:sp>
              <p:nvSpPr>
                <p:cNvPr id="26" name="Google Shape;112;p17"/>
                <p:cNvSpPr txBox="1">
                  <a:spLocks/>
                </p:cNvSpPr>
                <p:nvPr/>
              </p:nvSpPr>
              <p:spPr>
                <a:xfrm>
                  <a:off x="1564618" y="-665"/>
                  <a:ext cx="1539796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>
                      <a:solidFill>
                        <a:srgbClr val="CCCCCC"/>
                      </a:solidFill>
                    </a:rPr>
                    <a:t>Ch2  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目的</a:t>
                  </a:r>
                </a:p>
              </p:txBody>
            </p:sp>
            <p:sp>
              <p:nvSpPr>
                <p:cNvPr id="27" name="Google Shape;113;p17"/>
                <p:cNvSpPr txBox="1">
                  <a:spLocks/>
                </p:cNvSpPr>
                <p:nvPr/>
              </p:nvSpPr>
              <p:spPr>
                <a:xfrm>
                  <a:off x="4806772" y="-666"/>
                  <a:ext cx="1550864" cy="276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vert="horz" wrap="square" lIns="91425" tIns="91425" rIns="91425" bIns="91425" rtlCol="0" anchor="t" anchorCtr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275"/>
                    <a:buNone/>
                  </a:pPr>
                  <a:r>
                    <a:rPr lang="en-US" altLang="zh-TW" sz="1175" b="1" dirty="0" smtClean="0">
                      <a:solidFill>
                        <a:srgbClr val="CCCCCC"/>
                      </a:solidFill>
                    </a:rPr>
                    <a:t>Ch4</a:t>
                  </a:r>
                  <a:r>
                    <a:rPr lang="zh-TW" altLang="en-US" sz="1175" b="1" dirty="0" smtClean="0">
                      <a:solidFill>
                        <a:srgbClr val="CCCCCC"/>
                      </a:solidFill>
                    </a:rPr>
                    <a:t>  未來</a:t>
                  </a:r>
                  <a:r>
                    <a:rPr lang="zh-TW" altLang="en-US" sz="1175" b="1" dirty="0">
                      <a:solidFill>
                        <a:srgbClr val="CCCCCC"/>
                      </a:solidFill>
                    </a:rPr>
                    <a:t>發展</a:t>
                  </a:r>
                </a:p>
              </p:txBody>
            </p:sp>
          </p:grpSp>
          <p:sp>
            <p:nvSpPr>
              <p:cNvPr id="23" name="Google Shape;113;p17"/>
              <p:cNvSpPr txBox="1">
                <a:spLocks/>
              </p:cNvSpPr>
              <p:nvPr/>
            </p:nvSpPr>
            <p:spPr>
              <a:xfrm>
                <a:off x="8940424" y="-1040"/>
                <a:ext cx="1959163" cy="432636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275"/>
                  <a:buNone/>
                </a:pPr>
                <a:r>
                  <a:rPr lang="en-US" altLang="zh-TW" sz="1175" b="1" dirty="0" smtClean="0">
                    <a:solidFill>
                      <a:srgbClr val="CCCCCC"/>
                    </a:solidFill>
                  </a:rPr>
                  <a:t>Ch5</a:t>
                </a:r>
                <a:r>
                  <a:rPr lang="zh-TW" altLang="en-US" sz="1175" b="1" dirty="0" smtClean="0">
                    <a:solidFill>
                      <a:srgbClr val="CCCCCC"/>
                    </a:solidFill>
                  </a:rPr>
                  <a:t>  </a:t>
                </a:r>
                <a:r>
                  <a:rPr lang="zh-TW" altLang="en-US" sz="1175" b="1" dirty="0">
                    <a:solidFill>
                      <a:srgbClr val="CCCCCC"/>
                    </a:solidFill>
                  </a:rPr>
                  <a:t>追加訓練</a:t>
                </a:r>
              </a:p>
            </p:txBody>
          </p:sp>
        </p:grpSp>
        <p:sp>
          <p:nvSpPr>
            <p:cNvPr id="21" name="Google Shape;113;p17"/>
            <p:cNvSpPr txBox="1">
              <a:spLocks/>
            </p:cNvSpPr>
            <p:nvPr/>
          </p:nvSpPr>
          <p:spPr>
            <a:xfrm>
              <a:off x="10899587" y="0"/>
              <a:ext cx="1959163" cy="432636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75"/>
                <a:buNone/>
              </a:pPr>
              <a:r>
                <a:rPr lang="en-US" altLang="zh-TW" sz="1175" b="1" dirty="0" smtClean="0">
                  <a:solidFill>
                    <a:srgbClr val="CCCCCC"/>
                  </a:solidFill>
                </a:rPr>
                <a:t>Ch6</a:t>
              </a:r>
              <a:r>
                <a:rPr lang="zh-TW" altLang="en-US" sz="1175" b="1" dirty="0" smtClean="0">
                  <a:solidFill>
                    <a:srgbClr val="CCCCCC"/>
                  </a:solidFill>
                </a:rPr>
                <a:t>  成果結語</a:t>
              </a:r>
              <a:endParaRPr lang="zh-TW" altLang="en-US" sz="1175" b="1" dirty="0">
                <a:solidFill>
                  <a:srgbClr val="CCCC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57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16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1904</Words>
  <Application>Microsoft Office PowerPoint</Application>
  <PresentationFormat>自訂</PresentationFormat>
  <Paragraphs>432</Paragraphs>
  <Slides>32</Slides>
  <Notes>32</Notes>
  <HiddenSlides>0</HiddenSlides>
  <MMClips>2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2" baseType="lpstr">
      <vt:lpstr>微软雅黑</vt:lpstr>
      <vt:lpstr>宋体</vt:lpstr>
      <vt:lpstr>Microsoft JhengHei</vt:lpstr>
      <vt:lpstr>Microsoft JhengHei</vt:lpstr>
      <vt:lpstr>新細明體</vt:lpstr>
      <vt:lpstr>Arial</vt:lpstr>
      <vt:lpstr>Calibri</vt:lpstr>
      <vt:lpstr>Calibri Light</vt:lpstr>
      <vt:lpstr>Times New Roman</vt:lpstr>
      <vt:lpstr>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bt162</dc:title>
  <dc:creator/>
  <cp:lastModifiedBy/>
  <cp:revision>1</cp:revision>
  <dcterms:created xsi:type="dcterms:W3CDTF">2016-11-24T18:03:50Z</dcterms:created>
  <dcterms:modified xsi:type="dcterms:W3CDTF">2021-11-30T02:20:34Z</dcterms:modified>
</cp:coreProperties>
</file>